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387" r:id="rId5"/>
    <p:sldId id="414" r:id="rId6"/>
    <p:sldId id="2146847393" r:id="rId7"/>
    <p:sldId id="2146847376" r:id="rId8"/>
    <p:sldId id="2146847389" r:id="rId9"/>
    <p:sldId id="2146847391" r:id="rId10"/>
    <p:sldId id="2146847392" r:id="rId11"/>
    <p:sldId id="2146847390" r:id="rId12"/>
    <p:sldId id="214684735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78A3C6-4169-4F72-A725-BBEE093775CA}">
          <p14:sldIdLst>
            <p14:sldId id="387"/>
            <p14:sldId id="414"/>
            <p14:sldId id="2146847393"/>
            <p14:sldId id="2146847376"/>
            <p14:sldId id="2146847389"/>
            <p14:sldId id="2146847391"/>
            <p14:sldId id="2146847392"/>
            <p14:sldId id="2146847390"/>
            <p14:sldId id="214684735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3A812C-ED58-1C96-46FE-F5BA31C16294}" name="Hurst, Donna J" initials="HDJ" userId="S::donna.hurst@optum.com::dc3d05c6-7756-4f14-9c8b-5588a994c03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677"/>
    <a:srgbClr val="FBF9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8143" autoAdjust="0"/>
  </p:normalViewPr>
  <p:slideViewPr>
    <p:cSldViewPr snapToGrid="0" showGuides="1">
      <p:cViewPr varScale="1">
        <p:scale>
          <a:sx n="80" d="100"/>
          <a:sy n="80" d="100"/>
        </p:scale>
        <p:origin x="136"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52"/>
    </p:cViewPr>
  </p:sorterViewPr>
  <p:notesViewPr>
    <p:cSldViewPr snapToGrid="0" showGuides="1">
      <p:cViewPr varScale="1">
        <p:scale>
          <a:sx n="117" d="100"/>
          <a:sy n="117" d="100"/>
        </p:scale>
        <p:origin x="50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19F032-53C1-4EE3-9E67-4B8CDE8C71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0F4F1F5-4CAA-4EE9-86E4-08109754C1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25276F-4347-4A77-8779-25794A5FA3F1}" type="datetimeFigureOut">
              <a:rPr lang="en-US" smtClean="0"/>
              <a:t>6/21/2023</a:t>
            </a:fld>
            <a:endParaRPr lang="en-US" dirty="0"/>
          </a:p>
        </p:txBody>
      </p:sp>
      <p:sp>
        <p:nvSpPr>
          <p:cNvPr id="4" name="Footer Placeholder 3">
            <a:extLst>
              <a:ext uri="{FF2B5EF4-FFF2-40B4-BE49-F238E27FC236}">
                <a16:creationId xmlns:a16="http://schemas.microsoft.com/office/drawing/2014/main" id="{5CEF2806-7C9E-4564-812D-E429CAC3FB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7F9D17-42B3-4D87-99EA-88FFB2D9DAA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FF870-1514-40BF-9921-34C59D16DE59}" type="slidenum">
              <a:rPr lang="en-US" smtClean="0"/>
              <a:t>‹#›</a:t>
            </a:fld>
            <a:endParaRPr lang="en-US" dirty="0"/>
          </a:p>
        </p:txBody>
      </p:sp>
    </p:spTree>
    <p:extLst>
      <p:ext uri="{BB962C8B-B14F-4D97-AF65-F5344CB8AC3E}">
        <p14:creationId xmlns:p14="http://schemas.microsoft.com/office/powerpoint/2010/main" val="283757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2CE62-7DAD-4D46-9C44-FB8B2B29EAD6}" type="datetimeFigureOut">
              <a:rPr lang="en-US" smtClean="0"/>
              <a:t>6/21/2023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6350" cap="rnd">
            <a:solidFill>
              <a:schemeClr val="accent1"/>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E816B-EE8A-4A59-BF27-832760D86835}" type="slidenum">
              <a:rPr lang="en-US" smtClean="0"/>
              <a:t>‹#›</a:t>
            </a:fld>
            <a:endParaRPr lang="en-US" dirty="0"/>
          </a:p>
        </p:txBody>
      </p:sp>
    </p:spTree>
    <p:extLst>
      <p:ext uri="{BB962C8B-B14F-4D97-AF65-F5344CB8AC3E}">
        <p14:creationId xmlns:p14="http://schemas.microsoft.com/office/powerpoint/2010/main" val="409684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Good morning, name, title. </a:t>
            </a:r>
          </a:p>
          <a:p>
            <a:r>
              <a:rPr lang="en-US" dirty="0"/>
              <a:t>Repeat from prior sessions with additions and modifications from questions and feedback</a:t>
            </a:r>
          </a:p>
          <a:p>
            <a:r>
              <a:rPr lang="en-US" dirty="0"/>
              <a:t>PHE update: Currently set to end 07/14/22 which means SFY limits will re-set and SA’s will begin. We do not have official information as to any changes. </a:t>
            </a:r>
          </a:p>
        </p:txBody>
      </p:sp>
      <p:sp>
        <p:nvSpPr>
          <p:cNvPr id="4" name="Slide Number Placeholder 3"/>
          <p:cNvSpPr>
            <a:spLocks noGrp="1"/>
          </p:cNvSpPr>
          <p:nvPr>
            <p:ph type="sldNum" sz="quarter" idx="5"/>
          </p:nvPr>
        </p:nvSpPr>
        <p:spPr/>
        <p:txBody>
          <a:bodyPr/>
          <a:lstStyle/>
          <a:p>
            <a:fld id="{2D5E816B-EE8A-4A59-BF27-832760D86835}" type="slidenum">
              <a:rPr lang="en-US" smtClean="0"/>
              <a:t>1</a:t>
            </a:fld>
            <a:endParaRPr lang="en-US" dirty="0"/>
          </a:p>
        </p:txBody>
      </p:sp>
    </p:spTree>
    <p:extLst>
      <p:ext uri="{BB962C8B-B14F-4D97-AF65-F5344CB8AC3E}">
        <p14:creationId xmlns:p14="http://schemas.microsoft.com/office/powerpoint/2010/main" val="3104628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ASAM is the only required LOCG to be used (SUD providers), the rest are what OPTUM will use in determining medical necessity</a:t>
            </a:r>
          </a:p>
          <a:p>
            <a:r>
              <a:rPr lang="en-US" dirty="0"/>
              <a:t>LOCGs are independently determined by professional organizations, not created by Optum</a:t>
            </a:r>
          </a:p>
          <a:p>
            <a:r>
              <a:rPr lang="en-US" dirty="0"/>
              <a:t>Evidence based</a:t>
            </a:r>
          </a:p>
          <a:p>
            <a:endParaRPr lang="en-US" dirty="0"/>
          </a:p>
          <a:p>
            <a:r>
              <a:rPr lang="en-US" dirty="0"/>
              <a:t>Review LOCGs on slide</a:t>
            </a:r>
          </a:p>
          <a:p>
            <a:r>
              <a:rPr lang="en-US" dirty="0"/>
              <a:t>Important to utilize the tool based on age and if there is SUD</a:t>
            </a:r>
          </a:p>
        </p:txBody>
      </p:sp>
      <p:sp>
        <p:nvSpPr>
          <p:cNvPr id="4" name="Slide Number Placeholder 3"/>
          <p:cNvSpPr>
            <a:spLocks noGrp="1"/>
          </p:cNvSpPr>
          <p:nvPr>
            <p:ph type="sldNum" sz="quarter" idx="5"/>
          </p:nvPr>
        </p:nvSpPr>
        <p:spPr/>
        <p:txBody>
          <a:bodyPr/>
          <a:lstStyle/>
          <a:p>
            <a:fld id="{2D5E816B-EE8A-4A59-BF27-832760D86835}" type="slidenum">
              <a:rPr lang="en-US" smtClean="0"/>
              <a:t>2</a:t>
            </a:fld>
            <a:endParaRPr lang="en-US" dirty="0"/>
          </a:p>
        </p:txBody>
      </p:sp>
    </p:spTree>
    <p:extLst>
      <p:ext uri="{BB962C8B-B14F-4D97-AF65-F5344CB8AC3E}">
        <p14:creationId xmlns:p14="http://schemas.microsoft.com/office/powerpoint/2010/main" val="21941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a:t>
            </a:r>
            <a:r>
              <a:rPr lang="en-US" dirty="0" err="1"/>
              <a:t>DETAILS</a:t>
            </a:r>
            <a:r>
              <a:rPr lang="en-US" dirty="0"/>
              <a:t> DETAILS!!! </a:t>
            </a:r>
          </a:p>
          <a:p>
            <a:r>
              <a:rPr lang="en-US" dirty="0"/>
              <a:t>Paint the picture for the CA. If you were reviewing a SA, what would you need to know? </a:t>
            </a:r>
          </a:p>
        </p:txBody>
      </p:sp>
      <p:sp>
        <p:nvSpPr>
          <p:cNvPr id="4" name="Slide Number Placeholder 3"/>
          <p:cNvSpPr>
            <a:spLocks noGrp="1"/>
          </p:cNvSpPr>
          <p:nvPr>
            <p:ph type="sldNum" sz="quarter" idx="5"/>
          </p:nvPr>
        </p:nvSpPr>
        <p:spPr/>
        <p:txBody>
          <a:bodyPr/>
          <a:lstStyle/>
          <a:p>
            <a:fld id="{2D5E816B-EE8A-4A59-BF27-832760D86835}" type="slidenum">
              <a:rPr lang="en-US" smtClean="0"/>
              <a:t>4</a:t>
            </a:fld>
            <a:endParaRPr lang="en-US" dirty="0"/>
          </a:p>
        </p:txBody>
      </p:sp>
    </p:spTree>
    <p:extLst>
      <p:ext uri="{BB962C8B-B14F-4D97-AF65-F5344CB8AC3E}">
        <p14:creationId xmlns:p14="http://schemas.microsoft.com/office/powerpoint/2010/main" val="423322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7.svg"/></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cxnSp>
        <p:nvCxnSpPr>
          <p:cNvPr id="10" name="Orange 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Covers</a:t>
            </a:r>
          </a:p>
        </p:txBody>
      </p:sp>
    </p:spTree>
    <p:extLst>
      <p:ext uri="{BB962C8B-B14F-4D97-AF65-F5344CB8AC3E}">
        <p14:creationId xmlns:p14="http://schemas.microsoft.com/office/powerpoint/2010/main" val="379671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hidden="1">
            <a:extLst>
              <a:ext uri="{FF2B5EF4-FFF2-40B4-BE49-F238E27FC236}">
                <a16:creationId xmlns:a16="http://schemas.microsoft.com/office/drawing/2014/main" id="{E8F05950-6299-4B4F-B254-8E9E230299D9}"/>
              </a:ext>
            </a:extLst>
          </p:cNvPr>
          <p:cNvSpPr>
            <a:spLocks noGrp="1"/>
          </p:cNvSpPr>
          <p:nvPr>
            <p:ph type="dt" sz="half" idx="10"/>
          </p:nvPr>
        </p:nvSpPr>
        <p:spPr bwMode="gray"/>
        <p:txBody>
          <a:bodyPr/>
          <a:lstStyle/>
          <a:p>
            <a:fld id="{91B49150-1D91-41AC-9706-7B003B9B505B}" type="datetime1">
              <a:rPr lang="en-US" smtClean="0"/>
              <a:t>6/21/2023</a:t>
            </a:fld>
            <a:endParaRPr lang="en-US" dirty="0"/>
          </a:p>
        </p:txBody>
      </p:sp>
      <p:sp>
        <p:nvSpPr>
          <p:cNvPr id="6" name="Slide Number Placeholder 5" hidden="1">
            <a:extLst>
              <a:ext uri="{FF2B5EF4-FFF2-40B4-BE49-F238E27FC236}">
                <a16:creationId xmlns:a16="http://schemas.microsoft.com/office/drawing/2014/main" id="{E92844E1-DCBE-4FE7-B46C-155141DCD59B}"/>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5" name="Footer Placeholder 4" hidden="1">
            <a:extLst>
              <a:ext uri="{FF2B5EF4-FFF2-40B4-BE49-F238E27FC236}">
                <a16:creationId xmlns:a16="http://schemas.microsoft.com/office/drawing/2014/main" id="{C6F9B0AB-0E2D-494E-B617-49AC025A7447}"/>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3" name="Content Placeholder 2">
            <a:extLst>
              <a:ext uri="{FF2B5EF4-FFF2-40B4-BE49-F238E27FC236}">
                <a16:creationId xmlns:a16="http://schemas.microsoft.com/office/drawing/2014/main" id="{97828B26-FB6F-4B30-8973-00FC53DA3EAD}"/>
              </a:ext>
            </a:extLst>
          </p:cNvPr>
          <p:cNvSpPr>
            <a:spLocks noGrp="1"/>
          </p:cNvSpPr>
          <p:nvPr>
            <p:ph idx="1" hasCustomPrompt="1"/>
          </p:nvPr>
        </p:nvSpPr>
        <p:spPr bwMode="gray">
          <a:xfrm>
            <a:off x="1524000" y="1557210"/>
            <a:ext cx="9144000" cy="3930085"/>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E13F07F8-7529-498B-8D34-E0851EDB82CA}"/>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Tree>
    <p:extLst>
      <p:ext uri="{BB962C8B-B14F-4D97-AF65-F5344CB8AC3E}">
        <p14:creationId xmlns:p14="http://schemas.microsoft.com/office/powerpoint/2010/main" val="121784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userDrawn="1">
          <p15:clr>
            <a:srgbClr val="FBAE40"/>
          </p15:clr>
        </p15:guide>
        <p15:guide id="2" orient="horz" pos="792" userDrawn="1">
          <p15:clr>
            <a:srgbClr val="FBAE40"/>
          </p15:clr>
        </p15:guide>
        <p15:guide id="3" orient="horz" pos="34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bwMode="gray">
      <p:bgRef idx="1001">
        <a:schemeClr val="bg1"/>
      </p:bgRef>
    </p:bg>
    <p:spTree>
      <p:nvGrpSpPr>
        <p:cNvPr id="1" name=""/>
        <p:cNvGrpSpPr/>
        <p:nvPr/>
      </p:nvGrpSpPr>
      <p:grpSpPr>
        <a:xfrm>
          <a:off x="0" y="0"/>
          <a:ext cx="0" cy="0"/>
          <a:chOff x="0" y="0"/>
          <a:chExt cx="0" cy="0"/>
        </a:xfrm>
      </p:grpSpPr>
      <p:sp>
        <p:nvSpPr>
          <p:cNvPr id="2" name="Date Placeholder 1" hidden="1">
            <a:extLst>
              <a:ext uri="{FF2B5EF4-FFF2-40B4-BE49-F238E27FC236}">
                <a16:creationId xmlns:a16="http://schemas.microsoft.com/office/drawing/2014/main" id="{2A88930E-BBA5-4E1B-A5EF-DED17AD07096}"/>
              </a:ext>
            </a:extLst>
          </p:cNvPr>
          <p:cNvSpPr>
            <a:spLocks noGrp="1"/>
          </p:cNvSpPr>
          <p:nvPr>
            <p:ph type="dt" sz="half" idx="10"/>
          </p:nvPr>
        </p:nvSpPr>
        <p:spPr/>
        <p:txBody>
          <a:bodyPr/>
          <a:lstStyle/>
          <a:p>
            <a:fld id="{0979BA85-8310-4250-AB3A-A97C30E154CC}" type="datetime1">
              <a:rPr lang="en-US" smtClean="0"/>
              <a:t>6/21/2023</a:t>
            </a:fld>
            <a:endParaRPr lang="en-US" dirty="0"/>
          </a:p>
        </p:txBody>
      </p:sp>
      <p:sp>
        <p:nvSpPr>
          <p:cNvPr id="4" name="Slide Number Placeholder 3" hidden="1">
            <a:extLst>
              <a:ext uri="{FF2B5EF4-FFF2-40B4-BE49-F238E27FC236}">
                <a16:creationId xmlns:a16="http://schemas.microsoft.com/office/drawing/2014/main" id="{7F8E785F-27DE-459F-AC73-FAA76F4C475F}"/>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3" name="Footer Placeholder 2" hidden="1">
            <a:extLst>
              <a:ext uri="{FF2B5EF4-FFF2-40B4-BE49-F238E27FC236}">
                <a16:creationId xmlns:a16="http://schemas.microsoft.com/office/drawing/2014/main" id="{D820AF22-0BC8-4D54-AFFC-11C9299ACFC0}"/>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Tree>
    <p:extLst>
      <p:ext uri="{BB962C8B-B14F-4D97-AF65-F5344CB8AC3E}">
        <p14:creationId xmlns:p14="http://schemas.microsoft.com/office/powerpoint/2010/main" val="328321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userDrawn="1">
          <p15:clr>
            <a:srgbClr val="FBAE40"/>
          </p15:clr>
        </p15:guide>
        <p15:guide id="4" orient="horz" pos="3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32CFB013-0FEF-48E9-80F2-E18D541C5EDC}"/>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Quotes/</a:t>
            </a:r>
            <a:br>
              <a:rPr lang="en-US" sz="15000" b="1" dirty="0">
                <a:solidFill>
                  <a:schemeClr val="bg1"/>
                </a:solidFill>
              </a:rPr>
            </a:br>
            <a:r>
              <a:rPr lang="en-US" sz="15000" b="1" dirty="0">
                <a:solidFill>
                  <a:schemeClr val="bg1"/>
                </a:solidFill>
              </a:rPr>
              <a:t>facts</a:t>
            </a:r>
          </a:p>
        </p:txBody>
      </p:sp>
      <p:cxnSp>
        <p:nvCxnSpPr>
          <p:cNvPr id="4" name="Orange arrow">
            <a:extLst>
              <a:ext uri="{FF2B5EF4-FFF2-40B4-BE49-F238E27FC236}">
                <a16:creationId xmlns:a16="http://schemas.microsoft.com/office/drawing/2014/main" id="{072CDE07-2C86-4CA9-AA97-FE831103A7B5}"/>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34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13B8E4E7-F449-402F-9339-239906911B51}"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chemeClr val="bg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1" name="Quotemark">
            <a:extLst>
              <a:ext uri="{FF2B5EF4-FFF2-40B4-BE49-F238E27FC236}">
                <a16:creationId xmlns:a16="http://schemas.microsoft.com/office/drawing/2014/main" id="{034DE437-E18F-4BCB-BE69-5295B9D4964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113159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841285"/>
            <a:ext cx="8235950" cy="2798977"/>
          </a:xfrm>
        </p:spPr>
        <p:txBody>
          <a:bodyPr>
            <a:normAutofit/>
          </a:bodyPr>
          <a:lstStyle>
            <a:lvl1pPr algn="ctr">
              <a:spcBef>
                <a:spcPts val="1200"/>
              </a:spcBef>
              <a:defRPr sz="2600">
                <a:solidFill>
                  <a:schemeClr val="accent6"/>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without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Tree>
    <p:extLst>
      <p:ext uri="{BB962C8B-B14F-4D97-AF65-F5344CB8AC3E}">
        <p14:creationId xmlns:p14="http://schemas.microsoft.com/office/powerpoint/2010/main" val="233542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60" userDrawn="1">
          <p15:clr>
            <a:srgbClr val="FBAE40"/>
          </p15:clr>
        </p15:guide>
        <p15:guide id="2" pos="1245" userDrawn="1">
          <p15:clr>
            <a:srgbClr val="FBAE40"/>
          </p15:clr>
        </p15:guide>
        <p15:guide id="3" pos="6433" userDrawn="1">
          <p15:clr>
            <a:srgbClr val="FBAE40"/>
          </p15:clr>
        </p15:guide>
        <p15:guide id="4" orient="horz" pos="292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13B8E4E7-F449-402F-9339-239906911B51}"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chemeClr val="bg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435101"/>
            <a:ext cx="8235950" cy="2451100"/>
          </a:xfrm>
        </p:spPr>
        <p:txBody>
          <a:bodyPr>
            <a:normAutofit/>
          </a:bodyPr>
          <a:lstStyle>
            <a:lvl1pPr algn="ctr">
              <a:spcBef>
                <a:spcPts val="1200"/>
              </a:spcBef>
              <a:defRPr sz="2600">
                <a:solidFill>
                  <a:schemeClr val="accent6"/>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pic>
        <p:nvPicPr>
          <p:cNvPr id="12" name="Quotemark">
            <a:extLst>
              <a:ext uri="{FF2B5EF4-FFF2-40B4-BE49-F238E27FC236}">
                <a16:creationId xmlns:a16="http://schemas.microsoft.com/office/drawing/2014/main" id="{47B4F648-210C-4071-94A2-A05559F7D88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705903"/>
            <a:ext cx="473085" cy="473085"/>
          </a:xfrm>
          <a:prstGeom prst="rect">
            <a:avLst/>
          </a:prstGeom>
        </p:spPr>
      </p:pic>
      <p:sp>
        <p:nvSpPr>
          <p:cNvPr id="13" name="Picture Placeholder 7">
            <a:extLst>
              <a:ext uri="{FF2B5EF4-FFF2-40B4-BE49-F238E27FC236}">
                <a16:creationId xmlns:a16="http://schemas.microsoft.com/office/drawing/2014/main" id="{D951BDD7-02E7-4695-9F59-170E730D05B2}"/>
              </a:ext>
            </a:extLst>
          </p:cNvPr>
          <p:cNvSpPr>
            <a:spLocks noGrp="1" noChangeAspect="1"/>
          </p:cNvSpPr>
          <p:nvPr>
            <p:ph type="pic" sz="quarter" idx="16" hasCustomPrompt="1"/>
          </p:nvPr>
        </p:nvSpPr>
        <p:spPr bwMode="gray">
          <a:xfrm>
            <a:off x="5570220" y="4103249"/>
            <a:ext cx="1051560" cy="1051560"/>
          </a:xfrm>
          <a:prstGeom prst="ellipse">
            <a:avLst/>
          </a:prstGeom>
        </p:spPr>
        <p:txBody>
          <a:bodyPr>
            <a:normAutofit/>
          </a:bodyPr>
          <a:lstStyle>
            <a:lvl1pPr algn="ctr">
              <a:spcBef>
                <a:spcPts val="0"/>
              </a:spcBef>
              <a:defRPr sz="800">
                <a:solidFill>
                  <a:schemeClr val="accent6"/>
                </a:solidFill>
              </a:defRPr>
            </a:lvl1pPr>
          </a:lstStyle>
          <a:p>
            <a:r>
              <a:rPr lang="en-US" dirty="0"/>
              <a:t>Insert attribution photo</a:t>
            </a:r>
          </a:p>
        </p:txBody>
      </p:sp>
    </p:spTree>
    <p:extLst>
      <p:ext uri="{BB962C8B-B14F-4D97-AF65-F5344CB8AC3E}">
        <p14:creationId xmlns:p14="http://schemas.microsoft.com/office/powerpoint/2010/main" val="332086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248" userDrawn="1">
          <p15:clr>
            <a:srgbClr val="FFC000"/>
          </p15:clr>
        </p15:guide>
        <p15:guide id="2" pos="6432" userDrawn="1">
          <p15:clr>
            <a:srgbClr val="FFC000"/>
          </p15:clr>
        </p15:guide>
        <p15:guide id="3" orient="horz" pos="904" userDrawn="1">
          <p15:clr>
            <a:srgbClr val="FFC000"/>
          </p15:clr>
        </p15:guide>
        <p15:guide id="4" orient="horz" pos="2448" userDrawn="1">
          <p15:clr>
            <a:srgbClr val="FFC00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02">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13B8E4E7-F449-402F-9339-239906911B51}"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1" name="Quotemark">
            <a:extLst>
              <a:ext uri="{FF2B5EF4-FFF2-40B4-BE49-F238E27FC236}">
                <a16:creationId xmlns:a16="http://schemas.microsoft.com/office/drawing/2014/main" id="{034DE437-E18F-4BCB-BE69-5295B9D4964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113159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841285"/>
            <a:ext cx="8235950" cy="2798977"/>
          </a:xfrm>
        </p:spPr>
        <p:txBody>
          <a:bodyPr>
            <a:normAutofit/>
          </a:bodyPr>
          <a:lstStyle>
            <a:lvl1pPr algn="ctr">
              <a:spcBef>
                <a:spcPts val="1200"/>
              </a:spcBef>
              <a:defRPr sz="2600">
                <a:solidFill>
                  <a:schemeClr val="tx1"/>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without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Tree>
    <p:extLst>
      <p:ext uri="{BB962C8B-B14F-4D97-AF65-F5344CB8AC3E}">
        <p14:creationId xmlns:p14="http://schemas.microsoft.com/office/powerpoint/2010/main" val="320777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160">
          <p15:clr>
            <a:srgbClr val="FBAE40"/>
          </p15:clr>
        </p15:guide>
        <p15:guide id="2" pos="1245">
          <p15:clr>
            <a:srgbClr val="FBAE40"/>
          </p15:clr>
        </p15:guide>
        <p15:guide id="3" pos="6433">
          <p15:clr>
            <a:srgbClr val="FBAE40"/>
          </p15:clr>
        </p15:guide>
        <p15:guide id="4" orient="horz" pos="292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with Photo 02">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13B8E4E7-F449-402F-9339-239906911B51}"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435101"/>
            <a:ext cx="8235950" cy="2451100"/>
          </a:xfrm>
        </p:spPr>
        <p:txBody>
          <a:bodyPr>
            <a:normAutofit/>
          </a:bodyPr>
          <a:lstStyle>
            <a:lvl1pPr algn="ctr">
              <a:spcBef>
                <a:spcPts val="1200"/>
              </a:spcBef>
              <a:defRPr sz="2600">
                <a:solidFill>
                  <a:schemeClr val="tx1"/>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pic>
        <p:nvPicPr>
          <p:cNvPr id="12" name="Quotemark">
            <a:extLst>
              <a:ext uri="{FF2B5EF4-FFF2-40B4-BE49-F238E27FC236}">
                <a16:creationId xmlns:a16="http://schemas.microsoft.com/office/drawing/2014/main" id="{47B4F648-210C-4071-94A2-A05559F7D88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705903"/>
            <a:ext cx="473085" cy="473085"/>
          </a:xfrm>
          <a:prstGeom prst="rect">
            <a:avLst/>
          </a:prstGeom>
        </p:spPr>
      </p:pic>
      <p:sp>
        <p:nvSpPr>
          <p:cNvPr id="13" name="Picture Placeholder 7">
            <a:extLst>
              <a:ext uri="{FF2B5EF4-FFF2-40B4-BE49-F238E27FC236}">
                <a16:creationId xmlns:a16="http://schemas.microsoft.com/office/drawing/2014/main" id="{D951BDD7-02E7-4695-9F59-170E730D05B2}"/>
              </a:ext>
            </a:extLst>
          </p:cNvPr>
          <p:cNvSpPr>
            <a:spLocks noGrp="1" noChangeAspect="1"/>
          </p:cNvSpPr>
          <p:nvPr>
            <p:ph type="pic" sz="quarter" idx="16" hasCustomPrompt="1"/>
          </p:nvPr>
        </p:nvSpPr>
        <p:spPr bwMode="gray">
          <a:xfrm>
            <a:off x="5570220" y="4103249"/>
            <a:ext cx="1051560" cy="1051560"/>
          </a:xfrm>
          <a:prstGeom prst="ellipse">
            <a:avLst/>
          </a:prstGeom>
        </p:spPr>
        <p:txBody>
          <a:bodyPr>
            <a:normAutofit/>
          </a:bodyPr>
          <a:lstStyle>
            <a:lvl1pPr algn="ctr">
              <a:spcBef>
                <a:spcPts val="0"/>
              </a:spcBef>
              <a:defRPr sz="800">
                <a:solidFill>
                  <a:schemeClr val="tx1"/>
                </a:solidFill>
              </a:defRPr>
            </a:lvl1pPr>
          </a:lstStyle>
          <a:p>
            <a:r>
              <a:rPr lang="en-US" dirty="0"/>
              <a:t>Insert attribution photo</a:t>
            </a:r>
          </a:p>
        </p:txBody>
      </p:sp>
    </p:spTree>
    <p:extLst>
      <p:ext uri="{BB962C8B-B14F-4D97-AF65-F5344CB8AC3E}">
        <p14:creationId xmlns:p14="http://schemas.microsoft.com/office/powerpoint/2010/main" val="352463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248">
          <p15:clr>
            <a:srgbClr val="FFC000"/>
          </p15:clr>
        </p15:guide>
        <p15:guide id="2" pos="6432">
          <p15:clr>
            <a:srgbClr val="FFC000"/>
          </p15:clr>
        </p15:guide>
        <p15:guide id="3" orient="horz" pos="904">
          <p15:clr>
            <a:srgbClr val="FFC000"/>
          </p15:clr>
        </p15:guide>
        <p15:guide id="4" orient="horz" pos="2448">
          <p15:clr>
            <a:srgbClr val="FFC00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Fact">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036ADD23-4A78-494A-B65C-40278CD67B03}"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Text Placeholder 5">
            <a:extLst>
              <a:ext uri="{FF2B5EF4-FFF2-40B4-BE49-F238E27FC236}">
                <a16:creationId xmlns:a16="http://schemas.microsoft.com/office/drawing/2014/main" id="{9660E6D3-AAAB-4BAD-BA41-1B807EC96B8A}"/>
              </a:ext>
            </a:extLst>
          </p:cNvPr>
          <p:cNvSpPr>
            <a:spLocks noGrp="1"/>
          </p:cNvSpPr>
          <p:nvPr>
            <p:ph type="body" sz="quarter" idx="13" hasCustomPrompt="1"/>
          </p:nvPr>
        </p:nvSpPr>
        <p:spPr bwMode="gray">
          <a:xfrm>
            <a:off x="3924300"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9" name="Text Placeholder 8">
            <a:extLst>
              <a:ext uri="{FF2B5EF4-FFF2-40B4-BE49-F238E27FC236}">
                <a16:creationId xmlns:a16="http://schemas.microsoft.com/office/drawing/2014/main" id="{9268A523-92CF-4538-8D9C-5EBFB8A5B5C9}"/>
              </a:ext>
            </a:extLst>
          </p:cNvPr>
          <p:cNvSpPr>
            <a:spLocks noGrp="1"/>
          </p:cNvSpPr>
          <p:nvPr>
            <p:ph type="body" sz="quarter" idx="14" hasCustomPrompt="1"/>
          </p:nvPr>
        </p:nvSpPr>
        <p:spPr bwMode="gray">
          <a:xfrm>
            <a:off x="3924300" y="3708424"/>
            <a:ext cx="4343400" cy="230832"/>
          </a:xfrm>
        </p:spPr>
        <p:txBody>
          <a:bodyPr>
            <a:spAutoFit/>
          </a:bodyPr>
          <a:lstStyle>
            <a:lvl1pPr algn="ctr">
              <a:defRPr sz="1500"/>
            </a:lvl1pPr>
          </a:lstStyle>
          <a:p>
            <a:pPr lvl="0"/>
            <a:r>
              <a:rPr lang="en-US" dirty="0"/>
              <a:t>Context about fact</a:t>
            </a:r>
          </a:p>
        </p:txBody>
      </p:sp>
    </p:spTree>
    <p:extLst>
      <p:ext uri="{BB962C8B-B14F-4D97-AF65-F5344CB8AC3E}">
        <p14:creationId xmlns:p14="http://schemas.microsoft.com/office/powerpoint/2010/main" val="4214562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p15:clr>
            <a:srgbClr val="FBAE40"/>
          </p15:clr>
        </p15:guide>
        <p15:guide id="2" orient="horz" pos="3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Fact 02">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036ADD23-4A78-494A-B65C-40278CD67B03}" type="datetime1">
              <a:rPr lang="en-US" smtClean="0"/>
              <a:t>6/21/2023</a:t>
            </a:fld>
            <a:endParaRPr lang="en-US" dirty="0"/>
          </a:p>
        </p:txBody>
      </p:sp>
      <p:sp>
        <p:nvSpPr>
          <p:cNvPr id="5" name="Slide Number Placeholder 4" hidden="1">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Text Placeholder 5">
            <a:extLst>
              <a:ext uri="{FF2B5EF4-FFF2-40B4-BE49-F238E27FC236}">
                <a16:creationId xmlns:a16="http://schemas.microsoft.com/office/drawing/2014/main" id="{9660E6D3-AAAB-4BAD-BA41-1B807EC96B8A}"/>
              </a:ext>
            </a:extLst>
          </p:cNvPr>
          <p:cNvSpPr>
            <a:spLocks noGrp="1"/>
          </p:cNvSpPr>
          <p:nvPr>
            <p:ph type="body" sz="quarter" idx="13" hasCustomPrompt="1"/>
          </p:nvPr>
        </p:nvSpPr>
        <p:spPr bwMode="gray">
          <a:xfrm>
            <a:off x="1521502"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9" name="Text Placeholder 8">
            <a:extLst>
              <a:ext uri="{FF2B5EF4-FFF2-40B4-BE49-F238E27FC236}">
                <a16:creationId xmlns:a16="http://schemas.microsoft.com/office/drawing/2014/main" id="{9268A523-92CF-4538-8D9C-5EBFB8A5B5C9}"/>
              </a:ext>
            </a:extLst>
          </p:cNvPr>
          <p:cNvSpPr>
            <a:spLocks noGrp="1"/>
          </p:cNvSpPr>
          <p:nvPr>
            <p:ph type="body" sz="quarter" idx="14" hasCustomPrompt="1"/>
          </p:nvPr>
        </p:nvSpPr>
        <p:spPr bwMode="gray">
          <a:xfrm>
            <a:off x="1521502" y="3708424"/>
            <a:ext cx="4343400" cy="230832"/>
          </a:xfrm>
        </p:spPr>
        <p:txBody>
          <a:bodyPr>
            <a:spAutoFit/>
          </a:bodyPr>
          <a:lstStyle>
            <a:lvl1pPr algn="ctr">
              <a:defRPr sz="1500"/>
            </a:lvl1pPr>
          </a:lstStyle>
          <a:p>
            <a:pPr lvl="0"/>
            <a:r>
              <a:rPr lang="en-US" dirty="0"/>
              <a:t>Context about fact</a:t>
            </a:r>
          </a:p>
        </p:txBody>
      </p:sp>
      <p:sp>
        <p:nvSpPr>
          <p:cNvPr id="7" name="Text Placeholder 5">
            <a:extLst>
              <a:ext uri="{FF2B5EF4-FFF2-40B4-BE49-F238E27FC236}">
                <a16:creationId xmlns:a16="http://schemas.microsoft.com/office/drawing/2014/main" id="{9AC900CD-4561-4E07-9B13-BD98740C35AB}"/>
              </a:ext>
            </a:extLst>
          </p:cNvPr>
          <p:cNvSpPr>
            <a:spLocks noGrp="1"/>
          </p:cNvSpPr>
          <p:nvPr>
            <p:ph type="body" sz="quarter" idx="15" hasCustomPrompt="1"/>
          </p:nvPr>
        </p:nvSpPr>
        <p:spPr bwMode="gray">
          <a:xfrm>
            <a:off x="6330863"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8" name="Text Placeholder 8">
            <a:extLst>
              <a:ext uri="{FF2B5EF4-FFF2-40B4-BE49-F238E27FC236}">
                <a16:creationId xmlns:a16="http://schemas.microsoft.com/office/drawing/2014/main" id="{8AD4B4AB-AD99-4AC4-B37B-D2B3938FC3A2}"/>
              </a:ext>
            </a:extLst>
          </p:cNvPr>
          <p:cNvSpPr>
            <a:spLocks noGrp="1"/>
          </p:cNvSpPr>
          <p:nvPr>
            <p:ph type="body" sz="quarter" idx="16" hasCustomPrompt="1"/>
          </p:nvPr>
        </p:nvSpPr>
        <p:spPr bwMode="gray">
          <a:xfrm>
            <a:off x="6330863" y="3708424"/>
            <a:ext cx="4343400" cy="230832"/>
          </a:xfrm>
        </p:spPr>
        <p:txBody>
          <a:bodyPr>
            <a:spAutoFit/>
          </a:bodyPr>
          <a:lstStyle>
            <a:lvl1pPr algn="ctr">
              <a:defRPr sz="1500"/>
            </a:lvl1pPr>
          </a:lstStyle>
          <a:p>
            <a:pPr lvl="0"/>
            <a:r>
              <a:rPr lang="en-US" dirty="0"/>
              <a:t>Context about fact</a:t>
            </a:r>
          </a:p>
        </p:txBody>
      </p:sp>
    </p:spTree>
    <p:extLst>
      <p:ext uri="{BB962C8B-B14F-4D97-AF65-F5344CB8AC3E}">
        <p14:creationId xmlns:p14="http://schemas.microsoft.com/office/powerpoint/2010/main" val="286323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p15:clr>
            <a:srgbClr val="FBAE40"/>
          </p15:clr>
        </p15:guide>
        <p15:guide id="2" orient="horz" pos="34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63F147AB-BC07-4B04-AF4C-C611763A1EAE}"/>
              </a:ext>
            </a:extLst>
          </p:cNvPr>
          <p:cNvSpPr txBox="1"/>
          <p:nvPr userDrawn="1"/>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Closing</a:t>
            </a:r>
          </a:p>
        </p:txBody>
      </p:sp>
      <p:cxnSp>
        <p:nvCxnSpPr>
          <p:cNvPr id="4" name="Orange arrow">
            <a:extLst>
              <a:ext uri="{FF2B5EF4-FFF2-40B4-BE49-F238E27FC236}">
                <a16:creationId xmlns:a16="http://schemas.microsoft.com/office/drawing/2014/main" id="{C96135BB-E1DE-4F71-B831-68F8DC213F8C}"/>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84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03">
    <p:bg>
      <p:bgPr>
        <a:solidFill>
          <a:srgbClr val="FBF9F4"/>
        </a:solidFill>
        <a:effectLst/>
      </p:bgPr>
    </p:bg>
    <p:spTree>
      <p:nvGrpSpPr>
        <p:cNvPr id="1" name=""/>
        <p:cNvGrpSpPr/>
        <p:nvPr/>
      </p:nvGrpSpPr>
      <p:grpSpPr>
        <a:xfrm>
          <a:off x="0" y="0"/>
          <a:ext cx="0" cy="0"/>
          <a:chOff x="0" y="0"/>
          <a:chExt cx="0" cy="0"/>
        </a:xfrm>
      </p:grpSpPr>
      <p:sp>
        <p:nvSpPr>
          <p:cNvPr id="6" name="Date Placeholder 5" hidden="1">
            <a:extLst>
              <a:ext uri="{FF2B5EF4-FFF2-40B4-BE49-F238E27FC236}">
                <a16:creationId xmlns:a16="http://schemas.microsoft.com/office/drawing/2014/main" id="{E23FAE9B-982D-41B9-BBD2-74E842A46071}"/>
              </a:ext>
            </a:extLst>
          </p:cNvPr>
          <p:cNvSpPr>
            <a:spLocks noGrp="1"/>
          </p:cNvSpPr>
          <p:nvPr>
            <p:ph type="dt" sz="half" idx="12"/>
          </p:nvPr>
        </p:nvSpPr>
        <p:spPr/>
        <p:txBody>
          <a:bodyPr/>
          <a:lstStyle/>
          <a:p>
            <a:fld id="{45B8C93C-B470-48DC-878B-475DD7D9D265}" type="datetime1">
              <a:rPr lang="en-US" smtClean="0"/>
              <a:t>6/21/2023</a:t>
            </a:fld>
            <a:endParaRPr lang="en-US" dirty="0"/>
          </a:p>
        </p:txBody>
      </p:sp>
      <p:sp>
        <p:nvSpPr>
          <p:cNvPr id="8" name="Slide Number Placeholder 7" hidden="1">
            <a:extLst>
              <a:ext uri="{FF2B5EF4-FFF2-40B4-BE49-F238E27FC236}">
                <a16:creationId xmlns:a16="http://schemas.microsoft.com/office/drawing/2014/main" id="{1E1DF904-338B-407E-A788-88865DF5B781}"/>
              </a:ext>
            </a:extLst>
          </p:cNvPr>
          <p:cNvSpPr>
            <a:spLocks noGrp="1"/>
          </p:cNvSpPr>
          <p:nvPr>
            <p:ph type="sldNum" sz="quarter" idx="14"/>
          </p:nvPr>
        </p:nvSpPr>
        <p:spPr/>
        <p:txBody>
          <a:bodyPr/>
          <a:lstStyle/>
          <a:p>
            <a:fld id="{03805D93-7D4B-4CBC-BABC-3A8AC08CB7F4}" type="slidenum">
              <a:rPr lang="en-US" smtClean="0"/>
              <a:pPr/>
              <a:t>‹#›</a:t>
            </a:fld>
            <a:endParaRPr lang="en-US" dirty="0"/>
          </a:p>
        </p:txBody>
      </p:sp>
      <p:sp>
        <p:nvSpPr>
          <p:cNvPr id="7" name="Footer Placeholder 6" hidden="1">
            <a:extLst>
              <a:ext uri="{FF2B5EF4-FFF2-40B4-BE49-F238E27FC236}">
                <a16:creationId xmlns:a16="http://schemas.microsoft.com/office/drawing/2014/main" id="{0E8CE9CD-F45B-421B-99EE-E365E024903C}"/>
              </a:ext>
            </a:extLst>
          </p:cNvPr>
          <p:cNvSpPr>
            <a:spLocks noGrp="1"/>
          </p:cNvSpPr>
          <p:nvPr>
            <p:ph type="ftr" sz="quarter" idx="13"/>
          </p:nvPr>
        </p:nvSpPr>
        <p:spPr/>
        <p:txBody>
          <a:bodyPr/>
          <a:lstStyle/>
          <a:p>
            <a:r>
              <a:rPr lang="en-US" dirty="0"/>
              <a:t>Confidential property of Optum. Do not distribute or reproduce without express permission from Optum.</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pic>
        <p:nvPicPr>
          <p:cNvPr id="11" name="Optum logo" descr="Optum logo">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pic>
        <p:nvPicPr>
          <p:cNvPr id="13" name="Picture Placeholder 7" descr="A person sitting at a desk&#10;&#10;Description automatically generated with low confidence">
            <a:extLst>
              <a:ext uri="{FF2B5EF4-FFF2-40B4-BE49-F238E27FC236}">
                <a16:creationId xmlns:a16="http://schemas.microsoft.com/office/drawing/2014/main" id="{BBC0B011-E531-476B-BEBB-DDBCF9CA7CD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0539" r="31693"/>
          <a:stretch/>
        </p:blipFill>
        <p:spPr bwMode="gray">
          <a:xfrm>
            <a:off x="6248400" y="0"/>
            <a:ext cx="5943600" cy="6858000"/>
          </a:xfrm>
          <a:prstGeom prst="rect">
            <a:avLst/>
          </a:prstGeom>
        </p:spPr>
      </p:pic>
    </p:spTree>
    <p:extLst>
      <p:ext uri="{BB962C8B-B14F-4D97-AF65-F5344CB8AC3E}">
        <p14:creationId xmlns:p14="http://schemas.microsoft.com/office/powerpoint/2010/main" val="341320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13" name="Warm white background">
            <a:extLst>
              <a:ext uri="{FF2B5EF4-FFF2-40B4-BE49-F238E27FC236}">
                <a16:creationId xmlns:a16="http://schemas.microsoft.com/office/drawing/2014/main" id="{7C3A9A97-61E4-4883-B3FD-88A5E8E0FF70}"/>
              </a:ext>
              <a:ext uri="{C183D7F6-B498-43B3-948B-1728B52AA6E4}">
                <adec:decorative xmlns:adec="http://schemas.microsoft.com/office/drawing/2017/decorative" val="1"/>
              </a:ext>
            </a:extLst>
          </p:cNvPr>
          <p:cNvSpPr/>
          <p:nvPr userDrawn="1"/>
        </p:nvSpPr>
        <p:spPr bwMode="gray">
          <a:xfrm>
            <a:off x="184404" y="182880"/>
            <a:ext cx="11823192" cy="6492240"/>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sp>
        <p:nvSpPr>
          <p:cNvPr id="14" name="Boilerplate">
            <a:extLst>
              <a:ext uri="{FF2B5EF4-FFF2-40B4-BE49-F238E27FC236}">
                <a16:creationId xmlns:a16="http://schemas.microsoft.com/office/drawing/2014/main" id="{9EB9C69C-A308-416E-9EF4-CDCBABF60D86}"/>
              </a:ext>
            </a:extLst>
          </p:cNvPr>
          <p:cNvSpPr txBox="1"/>
          <p:nvPr userDrawn="1"/>
        </p:nvSpPr>
        <p:spPr bwMode="gray">
          <a:xfrm>
            <a:off x="3818873" y="5837129"/>
            <a:ext cx="4554255" cy="507831"/>
          </a:xfrm>
          <a:prstGeom prst="rect">
            <a:avLst/>
          </a:prstGeom>
          <a:noFill/>
        </p:spPr>
        <p:txBody>
          <a:bodyPr vert="horz" wrap="square" lIns="0" tIns="0" rIns="0" bIns="0" rtlCol="0">
            <a:spAutoFit/>
          </a:bodyPr>
          <a:lstStyle/>
          <a:p>
            <a:pPr algn="ctr">
              <a:spcBef>
                <a:spcPts val="600"/>
              </a:spcBef>
            </a:pPr>
            <a:r>
              <a:rPr lang="en-US" sz="700" b="0" i="0" u="none" baseline="0" dirty="0">
                <a:solidFill>
                  <a:schemeClr val="tx1"/>
                </a:solidFill>
                <a:latin typeface="+mn-lt"/>
              </a:rPr>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a:p>
            <a:pPr algn="ctr">
              <a:spcBef>
                <a:spcPts val="600"/>
              </a:spcBef>
            </a:pPr>
            <a:r>
              <a:rPr lang="en-US" sz="700" b="0" i="0" u="none" baseline="0" dirty="0">
                <a:solidFill>
                  <a:schemeClr val="tx1"/>
                </a:solidFill>
                <a:latin typeface="+mn-lt"/>
              </a:rPr>
              <a:t>© 2023 Optum, Inc. All rights reserved. </a:t>
            </a:r>
          </a:p>
        </p:txBody>
      </p:sp>
      <p:pic>
        <p:nvPicPr>
          <p:cNvPr id="6" name="Optum logo" descr="Optum logo">
            <a:extLst>
              <a:ext uri="{FF2B5EF4-FFF2-40B4-BE49-F238E27FC236}">
                <a16:creationId xmlns:a16="http://schemas.microsoft.com/office/drawing/2014/main" id="{89BF741E-7372-4DA5-9FBB-22AB498402A5}"/>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051941" y="2837147"/>
            <a:ext cx="4088119" cy="1183707"/>
          </a:xfrm>
          <a:prstGeom prst="rect">
            <a:avLst/>
          </a:prstGeom>
        </p:spPr>
      </p:pic>
    </p:spTree>
    <p:extLst>
      <p:ext uri="{BB962C8B-B14F-4D97-AF65-F5344CB8AC3E}">
        <p14:creationId xmlns:p14="http://schemas.microsoft.com/office/powerpoint/2010/main" val="20041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 Customize">
    <p:spTree>
      <p:nvGrpSpPr>
        <p:cNvPr id="1" name=""/>
        <p:cNvGrpSpPr/>
        <p:nvPr/>
      </p:nvGrpSpPr>
      <p:grpSpPr>
        <a:xfrm>
          <a:off x="0" y="0"/>
          <a:ext cx="0" cy="0"/>
          <a:chOff x="0" y="0"/>
          <a:chExt cx="0" cy="0"/>
        </a:xfrm>
      </p:grpSpPr>
      <p:sp>
        <p:nvSpPr>
          <p:cNvPr id="8" name="Picture Placeholder 7">
            <a:extLst>
              <a:ext uri="{C183D7F6-B498-43B3-948B-1728B52AA6E4}">
                <adec:decorative xmlns:adec="http://schemas.microsoft.com/office/drawing/2017/decorative" val="1"/>
              </a:ext>
            </a:extLst>
          </p:cNvPr>
          <p:cNvSpPr>
            <a:spLocks noGrp="1"/>
          </p:cNvSpPr>
          <p:nvPr>
            <p:ph type="pic" sz="quarter" idx="14" hasCustomPrompt="1"/>
          </p:nvPr>
        </p:nvSpPr>
        <p:spPr bwMode="gray">
          <a:xfrm>
            <a:off x="5552608" y="606728"/>
            <a:ext cx="6639391" cy="5643195"/>
          </a:xfrm>
          <a:solidFill>
            <a:schemeClr val="bg1">
              <a:lumMod val="95000"/>
            </a:schemeClr>
          </a:solidFill>
        </p:spPr>
        <p:txBody>
          <a:bodyPr lIns="914400" rIns="914400" anchor="ctr"/>
          <a:lstStyle>
            <a:lvl1pPr algn="ctr">
              <a:lnSpc>
                <a:spcPct val="110000"/>
              </a:lnSpc>
              <a:spcBef>
                <a:spcPts val="0"/>
              </a:spcBef>
              <a:spcAft>
                <a:spcPts val="0"/>
              </a:spcAft>
              <a:defRPr sz="1400"/>
            </a:lvl1p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An image may be inserted into this region, but the dimensions should remain unchanged. To access brand photography, visit: library.optum.com.</a:t>
            </a:r>
            <a:br>
              <a:rPr lang="en-US" dirty="0"/>
            </a:br>
            <a:br>
              <a:rPr lang="en-US" dirty="0"/>
            </a:br>
            <a:r>
              <a:rPr lang="en-US" dirty="0"/>
              <a:t>Accessing the above library requires users to be a part of a SECURE group: </a:t>
            </a:r>
            <a:r>
              <a:rPr lang="en-US" dirty="0" err="1"/>
              <a:t>Optum_Library_Access_Photography</a:t>
            </a:r>
            <a:r>
              <a:rPr lang="en-US" dirty="0"/>
              <a:t>.</a:t>
            </a:r>
            <a:br>
              <a:rPr lang="en-US" dirty="0"/>
            </a:br>
            <a:br>
              <a:rPr lang="en-US" dirty="0"/>
            </a:br>
            <a:r>
              <a:rPr lang="en-US" dirty="0"/>
              <a:t>Request access if necessary.</a:t>
            </a:r>
          </a:p>
        </p:txBody>
      </p:sp>
      <p:sp>
        <p:nvSpPr>
          <p:cNvPr id="14" name="Text Placeholder 3"/>
          <p:cNvSpPr>
            <a:spLocks noGrp="1"/>
          </p:cNvSpPr>
          <p:nvPr>
            <p:ph type="body" sz="quarter" idx="16" hasCustomPrompt="1"/>
          </p:nvPr>
        </p:nvSpPr>
        <p:spPr bwMode="gray">
          <a:xfrm>
            <a:off x="12096745" y="20364"/>
            <a:ext cx="73775" cy="60600"/>
          </a:xfr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3" rIns="0" bIns="45723" numCol="1" rtlCol="0" anchor="ctr" anchorCtr="0" compatLnSpc="1">
            <a:prstTxWarp prst="textNoShape">
              <a:avLst/>
            </a:prstTxWarp>
          </a:bodyPr>
          <a:lstStyle>
            <a:lvl1pPr>
              <a:defRPr lang="en-US" sz="2000" dirty="0">
                <a:gradFill>
                  <a:gsLst>
                    <a:gs pos="0">
                      <a:srgbClr val="FFFFFF"/>
                    </a:gs>
                    <a:gs pos="100000">
                      <a:srgbClr val="FFFFFF"/>
                    </a:gs>
                  </a:gsLst>
                  <a:lin ang="5400000" scaled="0"/>
                </a:gradFill>
                <a:latin typeface="Arial" panose="020B0604020202020204" pitchFamily="34" charset="0"/>
              </a:defRPr>
            </a:lvl1pPr>
          </a:lstStyle>
          <a:p>
            <a:pPr lvl="0" algn="ctr" defTabSz="914196" fontAlgn="base">
              <a:spcBef>
                <a:spcPct val="0"/>
              </a:spcBef>
              <a:spcAft>
                <a:spcPct val="0"/>
              </a:spcAft>
            </a:pPr>
            <a:r>
              <a:rPr lang="en-US" dirty="0"/>
              <a:t> </a:t>
            </a:r>
          </a:p>
        </p:txBody>
      </p:sp>
      <p:sp>
        <p:nvSpPr>
          <p:cNvPr id="2" name="Title"/>
          <p:cNvSpPr>
            <a:spLocks noGrp="1"/>
          </p:cNvSpPr>
          <p:nvPr>
            <p:ph type="ctrTitle" hasCustomPrompt="1"/>
          </p:nvPr>
        </p:nvSpPr>
        <p:spPr bwMode="gray">
          <a:xfrm>
            <a:off x="663575" y="2195273"/>
            <a:ext cx="4544568" cy="1578894"/>
          </a:xfrm>
        </p:spPr>
        <p:txBody>
          <a:bodyPr anchor="b">
            <a:spAutoFit/>
          </a:bodyPr>
          <a:lstStyle>
            <a:lvl1pPr algn="l">
              <a:defRPr sz="3800">
                <a:solidFill>
                  <a:schemeClr val="tx1"/>
                </a:solidFill>
              </a:defRPr>
            </a:lvl1pPr>
          </a:lstStyle>
          <a:p>
            <a:r>
              <a:rPr lang="en-US" dirty="0"/>
              <a:t>Insightful presentation title (mx. 3 lines)</a:t>
            </a:r>
          </a:p>
        </p:txBody>
      </p:sp>
      <p:sp>
        <p:nvSpPr>
          <p:cNvPr id="3" name="Subtitle"/>
          <p:cNvSpPr>
            <a:spLocks noGrp="1"/>
          </p:cNvSpPr>
          <p:nvPr>
            <p:ph type="subTitle" idx="1" hasCustomPrompt="1"/>
          </p:nvPr>
        </p:nvSpPr>
        <p:spPr bwMode="gray">
          <a:xfrm>
            <a:off x="663575" y="4495492"/>
            <a:ext cx="4544568" cy="332399"/>
          </a:xfrm>
        </p:spPr>
        <p:txBody>
          <a:bodyPr>
            <a:spAutoFit/>
          </a:bodyPr>
          <a:lstStyle>
            <a:lvl1pPr marL="0" indent="0" algn="l">
              <a:lnSpc>
                <a:spcPct val="90000"/>
              </a:lnSpc>
              <a:spcBef>
                <a:spcPts val="1200"/>
              </a:spcBef>
              <a:spcAft>
                <a:spcPts val="0"/>
              </a:spcAft>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Event City or Speaker Name</a:t>
            </a:r>
          </a:p>
        </p:txBody>
      </p:sp>
      <p:sp>
        <p:nvSpPr>
          <p:cNvPr id="11" name="Date"/>
          <p:cNvSpPr>
            <a:spLocks noGrp="1"/>
          </p:cNvSpPr>
          <p:nvPr>
            <p:ph type="body" sz="quarter" idx="13" hasCustomPrompt="1"/>
          </p:nvPr>
        </p:nvSpPr>
        <p:spPr bwMode="gray">
          <a:xfrm>
            <a:off x="663575" y="606729"/>
            <a:ext cx="4544568" cy="176972"/>
          </a:xfrm>
        </p:spPr>
        <p:txBody>
          <a:bodyPr>
            <a:spAutoFit/>
          </a:bodyPr>
          <a:lstStyle>
            <a:lvl1pPr>
              <a:lnSpc>
                <a:spcPct val="100000"/>
              </a:lnSpc>
              <a:spcBef>
                <a:spcPts val="0"/>
              </a:spcBef>
              <a:spcAft>
                <a:spcPts val="0"/>
              </a:spcAft>
              <a:defRPr sz="1150">
                <a:solidFill>
                  <a:schemeClr val="tx1"/>
                </a:solidFill>
                <a:latin typeface="Arial Black" panose="020B0A04020102020204" pitchFamily="34" charset="0"/>
              </a:defRPr>
            </a:lvl1pPr>
          </a:lstStyle>
          <a:p>
            <a:pPr lvl="0"/>
            <a:r>
              <a:rPr lang="en-US" dirty="0"/>
              <a:t>Month DD, YYYY</a:t>
            </a:r>
          </a:p>
        </p:txBody>
      </p:sp>
      <p:sp>
        <p:nvSpPr>
          <p:cNvPr id="34" name="MIO_LOGOPLACEHOLDER#LowerLeftMediumWide" hidden="1"/>
          <p:cNvSpPr/>
          <p:nvPr userDrawn="1"/>
        </p:nvSpPr>
        <p:spPr>
          <a:xfrm>
            <a:off x="583916" y="5841607"/>
            <a:ext cx="584484" cy="632692"/>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latin typeface="Arial" panose="020B0604020202020204" pitchFamily="34" charset="0"/>
            </a:endParaRPr>
          </a:p>
        </p:txBody>
      </p:sp>
      <p:sp>
        <p:nvSpPr>
          <p:cNvPr id="20" name="Rectangle 19" hidden="1"/>
          <p:cNvSpPr/>
          <p:nvPr userDrawn="1">
            <p:custDataLst>
              <p:tags r:id="rId1"/>
            </p:custDataLst>
          </p:nvPr>
        </p:nvSpPr>
        <p:spPr>
          <a:xfrm>
            <a:off x="457200" y="415636"/>
            <a:ext cx="7658100" cy="52993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latin typeface="Arial" panose="020B0604020202020204" pitchFamily="34" charset="0"/>
            </a:endParaRPr>
          </a:p>
        </p:txBody>
      </p:sp>
      <p:cxnSp>
        <p:nvCxnSpPr>
          <p:cNvPr id="12" name="Straight Connector 11">
            <a:extLst>
              <a:ext uri="{FF2B5EF4-FFF2-40B4-BE49-F238E27FC236}">
                <a16:creationId xmlns:a16="http://schemas.microsoft.com/office/drawing/2014/main" id="{DAF5F427-BBE0-4292-BEFF-2F85430D1E4B}"/>
              </a:ext>
              <a:ext uri="{C183D7F6-B498-43B3-948B-1728B52AA6E4}">
                <adec:decorative xmlns:adec="http://schemas.microsoft.com/office/drawing/2017/decorative" val="1"/>
              </a:ext>
            </a:extLst>
          </p:cNvPr>
          <p:cNvCxnSpPr>
            <a:cxnSpLocks/>
          </p:cNvCxnSpPr>
          <p:nvPr userDrawn="1"/>
        </p:nvCxnSpPr>
        <p:spPr bwMode="gray">
          <a:xfrm>
            <a:off x="663575" y="3951962"/>
            <a:ext cx="4540988" cy="0"/>
          </a:xfrm>
          <a:prstGeom prst="line">
            <a:avLst/>
          </a:prstGeom>
          <a:ln w="50800" cap="rnd">
            <a:solidFill>
              <a:srgbClr val="E87722"/>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FFA0DD12-0BEF-457A-807D-5BED4ED4D4F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7811" y="5651673"/>
            <a:ext cx="2093979" cy="635252"/>
          </a:xfrm>
          <a:prstGeom prst="rect">
            <a:avLst/>
          </a:prstGeom>
        </p:spPr>
      </p:pic>
    </p:spTree>
    <p:extLst>
      <p:ext uri="{BB962C8B-B14F-4D97-AF65-F5344CB8AC3E}">
        <p14:creationId xmlns:p14="http://schemas.microsoft.com/office/powerpoint/2010/main" val="150210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280" userDrawn="1">
          <p15:clr>
            <a:srgbClr val="FFC000"/>
          </p15:clr>
        </p15:guide>
        <p15:guide id="2" pos="416" userDrawn="1">
          <p15:clr>
            <a:srgbClr val="FFC000"/>
          </p15:clr>
        </p15:guide>
        <p15:guide id="3" orient="horz" pos="376" userDrawn="1">
          <p15:clr>
            <a:srgbClr val="FFC000"/>
          </p15:clr>
        </p15:guide>
        <p15:guide id="4" orient="horz" pos="2376" userDrawn="1">
          <p15:clr>
            <a:srgbClr val="FFC000"/>
          </p15:clr>
        </p15:guide>
        <p15:guide id="5" orient="horz" pos="2832" userDrawn="1">
          <p15:clr>
            <a:srgbClr val="FFC000"/>
          </p15:clr>
        </p15:guide>
        <p15:guide id="6" pos="3496" userDrawn="1">
          <p15:clr>
            <a:srgbClr val="FBAE40"/>
          </p15:clr>
        </p15:guide>
        <p15:guide id="7" orient="horz" pos="3939"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p:nvSpPr>
          <p:cNvPr id="5" name="Content Placeholder 2"/>
          <p:cNvSpPr>
            <a:spLocks noGrp="1"/>
          </p:cNvSpPr>
          <p:nvPr>
            <p:ph idx="1"/>
          </p:nvPr>
        </p:nvSpPr>
        <p:spPr>
          <a:xfrm>
            <a:off x="727045" y="868680"/>
            <a:ext cx="10737909" cy="5120640"/>
          </a:xfrm>
        </p:spPr>
        <p:txBody>
          <a:bodyPr/>
          <a:lstStyle>
            <a:lvl1pPr marL="457200" indent="-342900" algn="l" defTabSz="914400" rtl="0" eaLnBrk="1" latinLnBrk="0" hangingPunct="1">
              <a:lnSpc>
                <a:spcPct val="95000"/>
              </a:lnSpc>
              <a:spcBef>
                <a:spcPts val="0"/>
              </a:spcBef>
              <a:spcAft>
                <a:spcPts val="600"/>
              </a:spcAft>
              <a:buClr>
                <a:srgbClr val="E87722"/>
              </a:buClr>
              <a:buFont typeface="Wingdings" panose="05000000000000000000" pitchFamily="2" charset="2"/>
              <a:buChar char="§"/>
              <a:defRPr sz="2000"/>
            </a:lvl1pPr>
            <a:lvl2pPr marL="400050" indent="-171450">
              <a:buFont typeface="Wingdings" panose="05000000000000000000" pitchFamily="2" charset="2"/>
              <a:buChar char="§"/>
              <a:defRPr sz="2000"/>
            </a:lvl2pPr>
            <a:lvl3pPr marL="571500" indent="-114300">
              <a:buFont typeface="Wingdings" panose="05000000000000000000" pitchFamily="2" charset="2"/>
              <a:buChar char="§"/>
              <a:defRPr sz="2000"/>
            </a:lvl3pPr>
            <a:lvl4pPr marL="857250" indent="-168275">
              <a:buFont typeface="Wingdings" panose="05000000000000000000" pitchFamily="2" charset="2"/>
              <a:buChar char="§"/>
              <a:defRPr sz="2000"/>
            </a:lvl4pPr>
            <a:lvl5pPr marL="914400" indent="0" algn="l">
              <a:buFontTx/>
              <a:buNone/>
              <a:defRPr sz="2000"/>
            </a:lvl5pPr>
          </a:lstStyle>
          <a:p>
            <a:pPr marL="228600" lvl="0" indent="-114300" algn="l" defTabSz="914400" rtl="0" eaLnBrk="1" latinLnBrk="0" hangingPunct="1">
              <a:lnSpc>
                <a:spcPct val="95000"/>
              </a:lnSpc>
              <a:spcBef>
                <a:spcPts val="0"/>
              </a:spcBef>
              <a:spcAft>
                <a:spcPts val="600"/>
              </a:spcAft>
              <a:buClr>
                <a:srgbClr val="E87722"/>
              </a:buClr>
              <a:buFont typeface="Arial" pitchFamily="34" charset="0"/>
              <a:buChar char="•"/>
            </a:pPr>
            <a:r>
              <a:rPr lang="en-US"/>
              <a:t>Click to edit Master text styles</a:t>
            </a:r>
          </a:p>
        </p:txBody>
      </p:sp>
      <p:sp>
        <p:nvSpPr>
          <p:cNvPr id="6" name="Title Placeholder 1"/>
          <p:cNvSpPr>
            <a:spLocks noGrp="1"/>
          </p:cNvSpPr>
          <p:nvPr>
            <p:ph type="title"/>
          </p:nvPr>
        </p:nvSpPr>
        <p:spPr>
          <a:xfrm>
            <a:off x="633258" y="152400"/>
            <a:ext cx="10881409" cy="611188"/>
          </a:xfrm>
          <a:prstGeom prst="rect">
            <a:avLst/>
          </a:prstGeom>
        </p:spPr>
        <p:txBody>
          <a:bodyPr vert="horz" lIns="0" tIns="0" rIns="0" bIns="0" rtlCol="0" anchor="b">
            <a:noAutofit/>
          </a:bodyPr>
          <a:lstStyle/>
          <a:p>
            <a:r>
              <a:rPr lang="en-US"/>
              <a:t>Click to edit Master title style</a:t>
            </a:r>
            <a:endParaRPr lang="en-US" dirty="0"/>
          </a:p>
        </p:txBody>
      </p:sp>
      <p:sp>
        <p:nvSpPr>
          <p:cNvPr id="4" name="Footer Placeholder 4"/>
          <p:cNvSpPr>
            <a:spLocks noGrp="1"/>
          </p:cNvSpPr>
          <p:nvPr>
            <p:ph type="ftr" sz="quarter" idx="3"/>
          </p:nvPr>
        </p:nvSpPr>
        <p:spPr>
          <a:xfrm>
            <a:off x="1905000" y="4973517"/>
            <a:ext cx="8814186" cy="436683"/>
          </a:xfrm>
          <a:prstGeom prst="rect">
            <a:avLst/>
          </a:prstGeom>
        </p:spPr>
        <p:txBody>
          <a:bodyPr vert="horz" lIns="0" tIns="0" rIns="0" bIns="0" rtlCol="0" anchor="b"/>
          <a:lstStyle>
            <a:lvl1pPr>
              <a:defRPr lang="en-US" sz="900">
                <a:solidFill>
                  <a:schemeClr val="accent4"/>
                </a:solidFill>
              </a:defRPr>
            </a:lvl1pPr>
          </a:lstStyle>
          <a:p>
            <a:pPr>
              <a:lnSpc>
                <a:spcPct val="90000"/>
              </a:lnSpc>
              <a:tabLst>
                <a:tab pos="3657600" algn="l"/>
              </a:tabLst>
            </a:pPr>
            <a:r>
              <a:rPr lang="en-US"/>
              <a:t>© 2021 Optum, Inc. All Rights Reserved    United Behavioral Health operating under the brand Optum BH3696_11/2021  </a:t>
            </a:r>
            <a:endParaRPr lang="en-US" dirty="0"/>
          </a:p>
        </p:txBody>
      </p:sp>
      <p:sp>
        <p:nvSpPr>
          <p:cNvPr id="7" name="Slide Number Placeholder 8">
            <a:extLst>
              <a:ext uri="{FF2B5EF4-FFF2-40B4-BE49-F238E27FC236}">
                <a16:creationId xmlns:a16="http://schemas.microsoft.com/office/drawing/2014/main" id="{20D2D2B2-DA81-48C3-9341-65FB17AEFB9C}"/>
              </a:ext>
            </a:extLst>
          </p:cNvPr>
          <p:cNvSpPr>
            <a:spLocks noGrp="1"/>
          </p:cNvSpPr>
          <p:nvPr>
            <p:ph type="sldNum" sz="quarter" idx="24"/>
          </p:nvPr>
        </p:nvSpPr>
        <p:spPr>
          <a:xfrm>
            <a:off x="11300513" y="6583233"/>
            <a:ext cx="514720" cy="164592"/>
          </a:xfrm>
        </p:spPr>
        <p:txBody>
          <a:bodyPr/>
          <a:lstStyle/>
          <a:p>
            <a:fld id="{BC151626-B486-4759-B266-03B675213B53}" type="slidenum">
              <a:rPr lang="en-US" smtClean="0"/>
              <a:pPr/>
              <a:t>‹#›</a:t>
            </a:fld>
            <a:endParaRPr lang="en-US" dirty="0"/>
          </a:p>
        </p:txBody>
      </p:sp>
    </p:spTree>
    <p:custDataLst>
      <p:tags r:id="rId1"/>
    </p:custDataLst>
    <p:extLst>
      <p:ext uri="{BB962C8B-B14F-4D97-AF65-F5344CB8AC3E}">
        <p14:creationId xmlns:p14="http://schemas.microsoft.com/office/powerpoint/2010/main" val="325594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13F80B4D-94E3-497C-9014-7F8EABA417B7}"/>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Section headers</a:t>
            </a:r>
          </a:p>
        </p:txBody>
      </p:sp>
      <p:cxnSp>
        <p:nvCxnSpPr>
          <p:cNvPr id="4" name="Orange arrow">
            <a:extLst>
              <a:ext uri="{FF2B5EF4-FFF2-40B4-BE49-F238E27FC236}">
                <a16:creationId xmlns:a16="http://schemas.microsoft.com/office/drawing/2014/main" id="{5CA4857D-50A4-4F6E-8AC6-F53991E25BA7}"/>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Date Placeholder 3" hidden="1">
            <a:extLst>
              <a:ext uri="{FF2B5EF4-FFF2-40B4-BE49-F238E27FC236}">
                <a16:creationId xmlns:a16="http://schemas.microsoft.com/office/drawing/2014/main" id="{39B679AE-D173-4857-9656-61C15B78E493}"/>
              </a:ext>
            </a:extLst>
          </p:cNvPr>
          <p:cNvSpPr>
            <a:spLocks noGrp="1"/>
          </p:cNvSpPr>
          <p:nvPr>
            <p:ph type="dt" sz="half" idx="10"/>
          </p:nvPr>
        </p:nvSpPr>
        <p:spPr/>
        <p:txBody>
          <a:bodyPr/>
          <a:lstStyle/>
          <a:p>
            <a:fld id="{8BFB956A-C3EE-4CEE-8CC6-BB9E3DB82FC2}" type="datetime1">
              <a:rPr lang="en-US" smtClean="0"/>
              <a:t>6/21/2023</a:t>
            </a:fld>
            <a:endParaRPr lang="en-US" dirty="0"/>
          </a:p>
        </p:txBody>
      </p:sp>
      <p:sp>
        <p:nvSpPr>
          <p:cNvPr id="6" name="Slide Number Placeholder 5" hidden="1">
            <a:extLst>
              <a:ext uri="{FF2B5EF4-FFF2-40B4-BE49-F238E27FC236}">
                <a16:creationId xmlns:a16="http://schemas.microsoft.com/office/drawing/2014/main" id="{18C9E9B4-49EA-4882-85A5-CCD50D15CDE0}"/>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5" name="Footer Placeholder 4" hidden="1">
            <a:extLst>
              <a:ext uri="{FF2B5EF4-FFF2-40B4-BE49-F238E27FC236}">
                <a16:creationId xmlns:a16="http://schemas.microsoft.com/office/drawing/2014/main" id="{D444279A-BCE2-4BB7-8BEE-7A06041140C9}"/>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3" name="Subtitle placeholder">
            <a:extLst>
              <a:ext uri="{FF2B5EF4-FFF2-40B4-BE49-F238E27FC236}">
                <a16:creationId xmlns:a16="http://schemas.microsoft.com/office/drawing/2014/main" id="{1984467D-8998-4601-8ABC-FDE348E4BFF2}"/>
              </a:ext>
            </a:extLst>
          </p:cNvPr>
          <p:cNvSpPr>
            <a:spLocks noGrp="1"/>
          </p:cNvSpPr>
          <p:nvPr>
            <p:ph type="body" idx="1" hasCustomPrompt="1"/>
          </p:nvPr>
        </p:nvSpPr>
        <p:spPr bwMode="gray">
          <a:xfrm>
            <a:off x="1752600" y="4255572"/>
            <a:ext cx="8686800" cy="332399"/>
          </a:xfrm>
        </p:spPr>
        <p:txBody>
          <a:bodyPr>
            <a:spAutoFit/>
          </a:bodyPr>
          <a:lstStyle>
            <a:lvl1pPr marL="0" indent="0" algn="ctr">
              <a:lnSpc>
                <a:spcPct val="90000"/>
              </a:lnSpc>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 (optional); Arial 24pt, sentence case</a:t>
            </a:r>
          </a:p>
        </p:txBody>
      </p:sp>
      <p:sp>
        <p:nvSpPr>
          <p:cNvPr id="2" name="Title 1">
            <a:extLst>
              <a:ext uri="{FF2B5EF4-FFF2-40B4-BE49-F238E27FC236}">
                <a16:creationId xmlns:a16="http://schemas.microsoft.com/office/drawing/2014/main" id="{8364047E-FA3E-49C2-97F7-5B543041A6B9}"/>
              </a:ext>
            </a:extLst>
          </p:cNvPr>
          <p:cNvSpPr>
            <a:spLocks noGrp="1"/>
          </p:cNvSpPr>
          <p:nvPr>
            <p:ph type="title" hasCustomPrompt="1"/>
          </p:nvPr>
        </p:nvSpPr>
        <p:spPr bwMode="gray">
          <a:xfrm>
            <a:off x="1752600" y="2451107"/>
            <a:ext cx="8686800" cy="1523494"/>
          </a:xfrm>
        </p:spPr>
        <p:txBody>
          <a:bodyPr anchor="b"/>
          <a:lstStyle>
            <a:lvl1pPr algn="ctr">
              <a:defRPr sz="5500"/>
            </a:lvl1pPr>
          </a:lstStyle>
          <a:p>
            <a:r>
              <a:rPr lang="en-US" dirty="0"/>
              <a:t>Section title; Arial 55pt, sentence case</a:t>
            </a:r>
          </a:p>
        </p:txBody>
      </p:sp>
    </p:spTree>
    <p:extLst>
      <p:ext uri="{BB962C8B-B14F-4D97-AF65-F5344CB8AC3E}">
        <p14:creationId xmlns:p14="http://schemas.microsoft.com/office/powerpoint/2010/main" val="24658691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101" userDrawn="1">
          <p15:clr>
            <a:srgbClr val="FBAE40"/>
          </p15:clr>
        </p15:guide>
        <p15:guide id="2" pos="6576" userDrawn="1">
          <p15:clr>
            <a:srgbClr val="FBAE40"/>
          </p15:clr>
        </p15:guide>
        <p15:guide id="3" orient="horz" pos="2505" userDrawn="1">
          <p15:clr>
            <a:srgbClr val="FBAE40"/>
          </p15:clr>
        </p15:guide>
        <p15:guide id="4" orient="horz" pos="267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02">
    <p:bg>
      <p:bgRef idx="1001">
        <a:schemeClr val="bg2"/>
      </p:bgRef>
    </p:bg>
    <p:spTree>
      <p:nvGrpSpPr>
        <p:cNvPr id="1" name=""/>
        <p:cNvGrpSpPr/>
        <p:nvPr/>
      </p:nvGrpSpPr>
      <p:grpSpPr>
        <a:xfrm>
          <a:off x="0" y="0"/>
          <a:ext cx="0" cy="0"/>
          <a:chOff x="0" y="0"/>
          <a:chExt cx="0" cy="0"/>
        </a:xfrm>
      </p:grpSpPr>
      <p:sp>
        <p:nvSpPr>
          <p:cNvPr id="4" name="Date Placeholder 3" hidden="1">
            <a:extLst>
              <a:ext uri="{FF2B5EF4-FFF2-40B4-BE49-F238E27FC236}">
                <a16:creationId xmlns:a16="http://schemas.microsoft.com/office/drawing/2014/main" id="{39B679AE-D173-4857-9656-61C15B78E493}"/>
              </a:ext>
            </a:extLst>
          </p:cNvPr>
          <p:cNvSpPr>
            <a:spLocks noGrp="1"/>
          </p:cNvSpPr>
          <p:nvPr>
            <p:ph type="dt" sz="half" idx="10"/>
          </p:nvPr>
        </p:nvSpPr>
        <p:spPr/>
        <p:txBody>
          <a:bodyPr/>
          <a:lstStyle/>
          <a:p>
            <a:fld id="{53CF638C-039E-4A48-A8EB-E2D0262E67A1}" type="datetime1">
              <a:rPr lang="en-US" smtClean="0"/>
              <a:t>6/21/2023</a:t>
            </a:fld>
            <a:endParaRPr lang="en-US" dirty="0"/>
          </a:p>
        </p:txBody>
      </p:sp>
      <p:sp>
        <p:nvSpPr>
          <p:cNvPr id="6" name="Slide Number Placeholder 5" hidden="1">
            <a:extLst>
              <a:ext uri="{FF2B5EF4-FFF2-40B4-BE49-F238E27FC236}">
                <a16:creationId xmlns:a16="http://schemas.microsoft.com/office/drawing/2014/main" id="{18C9E9B4-49EA-4882-85A5-CCD50D15CDE0}"/>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5" name="Footer Placeholder 4" hidden="1">
            <a:extLst>
              <a:ext uri="{FF2B5EF4-FFF2-40B4-BE49-F238E27FC236}">
                <a16:creationId xmlns:a16="http://schemas.microsoft.com/office/drawing/2014/main" id="{D444279A-BCE2-4BB7-8BEE-7A06041140C9}"/>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3" name="Subtitle placeholder">
            <a:extLst>
              <a:ext uri="{FF2B5EF4-FFF2-40B4-BE49-F238E27FC236}">
                <a16:creationId xmlns:a16="http://schemas.microsoft.com/office/drawing/2014/main" id="{1984467D-8998-4601-8ABC-FDE348E4BFF2}"/>
              </a:ext>
            </a:extLst>
          </p:cNvPr>
          <p:cNvSpPr>
            <a:spLocks noGrp="1"/>
          </p:cNvSpPr>
          <p:nvPr>
            <p:ph type="body" idx="1" hasCustomPrompt="1"/>
          </p:nvPr>
        </p:nvSpPr>
        <p:spPr bwMode="gray">
          <a:xfrm>
            <a:off x="1752600" y="4255572"/>
            <a:ext cx="8686800" cy="332399"/>
          </a:xfrm>
        </p:spPr>
        <p:txBody>
          <a:bodyPr>
            <a:spAutoFit/>
          </a:bodyPr>
          <a:lstStyle>
            <a:lvl1pPr marL="0" indent="0" algn="ctr">
              <a:lnSpc>
                <a:spcPct val="90000"/>
              </a:lnSpc>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 (optional); Arial 24pt, sentence case</a:t>
            </a:r>
          </a:p>
        </p:txBody>
      </p:sp>
      <p:sp>
        <p:nvSpPr>
          <p:cNvPr id="2" name="Title 1">
            <a:extLst>
              <a:ext uri="{FF2B5EF4-FFF2-40B4-BE49-F238E27FC236}">
                <a16:creationId xmlns:a16="http://schemas.microsoft.com/office/drawing/2014/main" id="{8364047E-FA3E-49C2-97F7-5B543041A6B9}"/>
              </a:ext>
            </a:extLst>
          </p:cNvPr>
          <p:cNvSpPr>
            <a:spLocks noGrp="1"/>
          </p:cNvSpPr>
          <p:nvPr>
            <p:ph type="title" hasCustomPrompt="1"/>
          </p:nvPr>
        </p:nvSpPr>
        <p:spPr bwMode="gray">
          <a:xfrm>
            <a:off x="1752600" y="2451107"/>
            <a:ext cx="8686800" cy="1523494"/>
          </a:xfrm>
        </p:spPr>
        <p:txBody>
          <a:bodyPr anchor="b"/>
          <a:lstStyle>
            <a:lvl1pPr algn="ctr">
              <a:defRPr sz="5500"/>
            </a:lvl1pPr>
          </a:lstStyle>
          <a:p>
            <a:r>
              <a:rPr lang="en-US" dirty="0"/>
              <a:t>Section title; Arial 55pt, sentence case</a:t>
            </a:r>
          </a:p>
        </p:txBody>
      </p:sp>
    </p:spTree>
    <p:extLst>
      <p:ext uri="{BB962C8B-B14F-4D97-AF65-F5344CB8AC3E}">
        <p14:creationId xmlns:p14="http://schemas.microsoft.com/office/powerpoint/2010/main" val="29125007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101" userDrawn="1">
          <p15:clr>
            <a:srgbClr val="FBAE40"/>
          </p15:clr>
        </p15:guide>
        <p15:guide id="2" pos="6577" userDrawn="1">
          <p15:clr>
            <a:srgbClr val="FBAE40"/>
          </p15:clr>
        </p15:guide>
        <p15:guide id="3" orient="horz" pos="2505" userDrawn="1">
          <p15:clr>
            <a:srgbClr val="FBAE40"/>
          </p15:clr>
        </p15:guide>
        <p15:guide id="4" orient="horz" pos="267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3A455D22-8446-4F14-AA52-97E668DEC836}"/>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Standard layouts</a:t>
            </a:r>
          </a:p>
        </p:txBody>
      </p:sp>
      <p:cxnSp>
        <p:nvCxnSpPr>
          <p:cNvPr id="4" name="Orange arrow">
            <a:extLst>
              <a:ext uri="{FF2B5EF4-FFF2-40B4-BE49-F238E27FC236}">
                <a16:creationId xmlns:a16="http://schemas.microsoft.com/office/drawing/2014/main" id="{9FFBF798-5E41-4C4C-8019-BFB1C5FBD16F}"/>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29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8A49B71C-EE28-4F4C-994D-7E3486111388}"/>
              </a:ext>
            </a:extLst>
          </p:cNvPr>
          <p:cNvSpPr>
            <a:spLocks noGrp="1"/>
          </p:cNvSpPr>
          <p:nvPr>
            <p:ph type="dt" sz="half" idx="10"/>
          </p:nvPr>
        </p:nvSpPr>
        <p:spPr/>
        <p:txBody>
          <a:bodyPr/>
          <a:lstStyle/>
          <a:p>
            <a:fld id="{6017203D-7AF0-48CF-9AA1-1400585FFB1C}" type="datetime1">
              <a:rPr lang="en-US" smtClean="0"/>
              <a:t>6/21/2023</a:t>
            </a:fld>
            <a:endParaRPr lang="en-US" dirty="0"/>
          </a:p>
        </p:txBody>
      </p:sp>
      <p:sp>
        <p:nvSpPr>
          <p:cNvPr id="5" name="Slide Number Placeholder 4" hidden="1">
            <a:extLst>
              <a:ext uri="{FF2B5EF4-FFF2-40B4-BE49-F238E27FC236}">
                <a16:creationId xmlns:a16="http://schemas.microsoft.com/office/drawing/2014/main" id="{C408F62C-9090-4EA7-BBD2-481410405BBE}"/>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4" name="Footer Placeholder 3" hidden="1">
            <a:extLst>
              <a:ext uri="{FF2B5EF4-FFF2-40B4-BE49-F238E27FC236}">
                <a16:creationId xmlns:a16="http://schemas.microsoft.com/office/drawing/2014/main" id="{F7BFA8CA-0947-4A58-87AE-004F617F47B1}"/>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2" name="Title 1">
            <a:extLst>
              <a:ext uri="{FF2B5EF4-FFF2-40B4-BE49-F238E27FC236}">
                <a16:creationId xmlns:a16="http://schemas.microsoft.com/office/drawing/2014/main" id="{CB1C8E8B-99F0-45A8-BCAB-DBB719616F12}"/>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Tree>
    <p:extLst>
      <p:ext uri="{BB962C8B-B14F-4D97-AF65-F5344CB8AC3E}">
        <p14:creationId xmlns:p14="http://schemas.microsoft.com/office/powerpoint/2010/main" val="148501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userDrawn="1">
          <p15:clr>
            <a:srgbClr val="FBAE40"/>
          </p15:clr>
        </p15:guide>
        <p15:guide id="3" orient="horz" pos="793" userDrawn="1">
          <p15:clr>
            <a:srgbClr val="FBAE40"/>
          </p15:clr>
        </p15:guide>
        <p15:guide id="4" orient="horz" pos="3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head">
    <p:spTree>
      <p:nvGrpSpPr>
        <p:cNvPr id="1" name=""/>
        <p:cNvGrpSpPr/>
        <p:nvPr/>
      </p:nvGrpSpPr>
      <p:grpSpPr>
        <a:xfrm>
          <a:off x="0" y="0"/>
          <a:ext cx="0" cy="0"/>
          <a:chOff x="0" y="0"/>
          <a:chExt cx="0" cy="0"/>
        </a:xfrm>
      </p:grpSpPr>
      <p:sp>
        <p:nvSpPr>
          <p:cNvPr id="3" name="Date Placeholder 2" hidden="1">
            <a:extLst>
              <a:ext uri="{FF2B5EF4-FFF2-40B4-BE49-F238E27FC236}">
                <a16:creationId xmlns:a16="http://schemas.microsoft.com/office/drawing/2014/main" id="{76B3DF85-06AB-4D09-9458-B0A4DE468FDB}"/>
              </a:ext>
            </a:extLst>
          </p:cNvPr>
          <p:cNvSpPr>
            <a:spLocks noGrp="1"/>
          </p:cNvSpPr>
          <p:nvPr>
            <p:ph type="dt" sz="half" idx="10"/>
          </p:nvPr>
        </p:nvSpPr>
        <p:spPr/>
        <p:txBody>
          <a:bodyPr/>
          <a:lstStyle/>
          <a:p>
            <a:fld id="{4E2E38F6-B9D1-4693-91B2-1BF743544C01}" type="datetime1">
              <a:rPr lang="en-US" smtClean="0"/>
              <a:t>6/21/2023</a:t>
            </a:fld>
            <a:endParaRPr lang="en-US" dirty="0"/>
          </a:p>
        </p:txBody>
      </p:sp>
      <p:sp>
        <p:nvSpPr>
          <p:cNvPr id="5" name="Slide Number Placeholder 4" hidden="1">
            <a:extLst>
              <a:ext uri="{FF2B5EF4-FFF2-40B4-BE49-F238E27FC236}">
                <a16:creationId xmlns:a16="http://schemas.microsoft.com/office/drawing/2014/main" id="{CFBBDC95-8D51-42CB-B4C0-9B8E3C030FAA}"/>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4" name="Footer Placeholder 3" hidden="1">
            <a:extLst>
              <a:ext uri="{FF2B5EF4-FFF2-40B4-BE49-F238E27FC236}">
                <a16:creationId xmlns:a16="http://schemas.microsoft.com/office/drawing/2014/main" id="{20A558EA-9255-4DE1-B9D1-B0557684C783}"/>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8" name="Subtitle placeholder">
            <a:extLst>
              <a:ext uri="{FF2B5EF4-FFF2-40B4-BE49-F238E27FC236}">
                <a16:creationId xmlns:a16="http://schemas.microsoft.com/office/drawing/2014/main" id="{760BD2C6-F5E4-43C7-9A69-D1113FFABFA9}"/>
              </a:ext>
            </a:extLst>
          </p:cNvPr>
          <p:cNvSpPr>
            <a:spLocks noGrp="1"/>
          </p:cNvSpPr>
          <p:nvPr>
            <p:ph type="body" sz="quarter" idx="13" hasCustomPrompt="1"/>
          </p:nvPr>
        </p:nvSpPr>
        <p:spPr bwMode="gray">
          <a:xfrm>
            <a:off x="457198" y="958653"/>
            <a:ext cx="9601200" cy="269304"/>
          </a:xfrm>
        </p:spPr>
        <p:txBody>
          <a:bodyPr wrap="square">
            <a:spAutoFit/>
          </a:bodyPr>
          <a:lstStyle>
            <a:lvl1pPr>
              <a:lnSpc>
                <a:spcPct val="100000"/>
              </a:lnSpc>
              <a:spcBef>
                <a:spcPts val="0"/>
              </a:spcBef>
              <a:defRPr sz="1750" b="1">
                <a:solidFill>
                  <a:schemeClr val="accent6"/>
                </a:solidFill>
              </a:defRPr>
            </a:lvl1pPr>
          </a:lstStyle>
          <a:p>
            <a:pPr lvl="0"/>
            <a:r>
              <a:rPr lang="en-US" dirty="0"/>
              <a:t>Slide subtitle; Arial 17.5pt bold, sentence case (1 line)</a:t>
            </a:r>
          </a:p>
        </p:txBody>
      </p:sp>
      <p:sp>
        <p:nvSpPr>
          <p:cNvPr id="2" name="Title 1">
            <a:extLst>
              <a:ext uri="{FF2B5EF4-FFF2-40B4-BE49-F238E27FC236}">
                <a16:creationId xmlns:a16="http://schemas.microsoft.com/office/drawing/2014/main" id="{70871777-1CC4-46CB-8EB7-B1DE3217D445}"/>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Tree>
    <p:extLst>
      <p:ext uri="{BB962C8B-B14F-4D97-AF65-F5344CB8AC3E}">
        <p14:creationId xmlns:p14="http://schemas.microsoft.com/office/powerpoint/2010/main" val="1078718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userDrawn="1">
          <p15:clr>
            <a:srgbClr val="FBAE40"/>
          </p15:clr>
        </p15:guide>
        <p15:guide id="2" orient="horz" pos="603" userDrawn="1">
          <p15:clr>
            <a:srgbClr val="FBAE40"/>
          </p15:clr>
        </p15:guide>
        <p15:guide id="3" orient="horz" pos="1014" userDrawn="1">
          <p15:clr>
            <a:srgbClr val="FBAE40"/>
          </p15:clr>
        </p15:guide>
        <p15:guide id="4" orient="horz" pos="3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Two Lines">
    <p:spTree>
      <p:nvGrpSpPr>
        <p:cNvPr id="1" name=""/>
        <p:cNvGrpSpPr/>
        <p:nvPr/>
      </p:nvGrpSpPr>
      <p:grpSpPr>
        <a:xfrm>
          <a:off x="0" y="0"/>
          <a:ext cx="0" cy="0"/>
          <a:chOff x="0" y="0"/>
          <a:chExt cx="0" cy="0"/>
        </a:xfrm>
      </p:grpSpPr>
      <p:sp>
        <p:nvSpPr>
          <p:cNvPr id="6" name="Date Placeholder 5" hidden="1">
            <a:extLst>
              <a:ext uri="{FF2B5EF4-FFF2-40B4-BE49-F238E27FC236}">
                <a16:creationId xmlns:a16="http://schemas.microsoft.com/office/drawing/2014/main" id="{371431DB-E6A6-49C5-8087-27C6A3B2A54B}"/>
              </a:ext>
            </a:extLst>
          </p:cNvPr>
          <p:cNvSpPr>
            <a:spLocks noGrp="1"/>
          </p:cNvSpPr>
          <p:nvPr>
            <p:ph type="dt" sz="half" idx="10"/>
          </p:nvPr>
        </p:nvSpPr>
        <p:spPr/>
        <p:txBody>
          <a:bodyPr/>
          <a:lstStyle/>
          <a:p>
            <a:fld id="{C9C2E934-DCF6-42A5-85FE-8C1CB869FF21}" type="datetime1">
              <a:rPr lang="en-US" smtClean="0"/>
              <a:t>6/21/2023</a:t>
            </a:fld>
            <a:endParaRPr lang="en-US" dirty="0"/>
          </a:p>
        </p:txBody>
      </p:sp>
      <p:sp>
        <p:nvSpPr>
          <p:cNvPr id="8" name="Slide Number Placeholder 7" hidden="1">
            <a:extLst>
              <a:ext uri="{FF2B5EF4-FFF2-40B4-BE49-F238E27FC236}">
                <a16:creationId xmlns:a16="http://schemas.microsoft.com/office/drawing/2014/main" id="{8B45D769-A041-452F-B2B9-DCBF82634579}"/>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7" name="Footer Placeholder 6" hidden="1">
            <a:extLst>
              <a:ext uri="{FF2B5EF4-FFF2-40B4-BE49-F238E27FC236}">
                <a16:creationId xmlns:a16="http://schemas.microsoft.com/office/drawing/2014/main" id="{2F19E74A-0080-4967-9833-9ACB7226DDE7}"/>
              </a:ext>
            </a:extLst>
          </p:cNvPr>
          <p:cNvSpPr>
            <a:spLocks noGrp="1"/>
          </p:cNvSpPr>
          <p:nvPr>
            <p:ph type="ftr" sz="quarter" idx="11"/>
          </p:nvPr>
        </p:nvSpPr>
        <p:spPr/>
        <p:txBody>
          <a:bodyPr/>
          <a:lstStyle/>
          <a:p>
            <a:r>
              <a:rPr lang="en-US" dirty="0"/>
              <a:t>Confidential property of Optum. Do not distribute or reproduce without express permission from Optum.</a:t>
            </a:r>
          </a:p>
        </p:txBody>
      </p:sp>
      <p:sp>
        <p:nvSpPr>
          <p:cNvPr id="2" name="Title 1">
            <a:extLst>
              <a:ext uri="{FF2B5EF4-FFF2-40B4-BE49-F238E27FC236}">
                <a16:creationId xmlns:a16="http://schemas.microsoft.com/office/drawing/2014/main" id="{CB1C8E8B-99F0-45A8-BCAB-DBB719616F12}"/>
              </a:ext>
            </a:extLst>
          </p:cNvPr>
          <p:cNvSpPr>
            <a:spLocks noGrp="1"/>
          </p:cNvSpPr>
          <p:nvPr>
            <p:ph type="title" hasCustomPrompt="1"/>
          </p:nvPr>
        </p:nvSpPr>
        <p:spPr bwMode="gray">
          <a:xfrm>
            <a:off x="457199" y="555639"/>
            <a:ext cx="9601200" cy="609398"/>
          </a:xfrm>
        </p:spPr>
        <p:txBody>
          <a:bodyPr/>
          <a:lstStyle>
            <a:lvl1pPr>
              <a:defRPr/>
            </a:lvl1pPr>
          </a:lstStyle>
          <a:p>
            <a:r>
              <a:rPr lang="en-US" dirty="0"/>
              <a:t>Slide title; Arial 22pt bold, sentence case. This layout accommodates a slide title that extends downward to a second line (max. 2 lines).</a:t>
            </a:r>
          </a:p>
        </p:txBody>
      </p:sp>
    </p:spTree>
    <p:extLst>
      <p:ext uri="{BB962C8B-B14F-4D97-AF65-F5344CB8AC3E}">
        <p14:creationId xmlns:p14="http://schemas.microsoft.com/office/powerpoint/2010/main" val="97539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76" userDrawn="1">
          <p15:clr>
            <a:srgbClr val="FBAE40"/>
          </p15:clr>
        </p15:guide>
        <p15:guide id="3" orient="horz" pos="1016" userDrawn="1">
          <p15:clr>
            <a:srgbClr val="FBAE40"/>
          </p15:clr>
        </p15:guide>
        <p15:guide id="4" orient="horz" pos="3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F36062A-1655-4530-ACBD-3C58ED2B33A6}"/>
              </a:ext>
            </a:extLst>
          </p:cNvPr>
          <p:cNvSpPr>
            <a:spLocks noGrp="1"/>
          </p:cNvSpPr>
          <p:nvPr>
            <p:ph type="dt" sz="half" idx="2"/>
          </p:nvPr>
        </p:nvSpPr>
        <p:spPr bwMode="gray">
          <a:xfrm>
            <a:off x="0" y="7170924"/>
            <a:ext cx="914400" cy="30778"/>
          </a:xfrm>
          <a:prstGeom prst="rect">
            <a:avLst/>
          </a:prstGeom>
        </p:spPr>
        <p:txBody>
          <a:bodyPr vert="horz" lIns="0" tIns="0" rIns="0" bIns="0" rtlCol="0" anchor="ctr">
            <a:spAutoFit/>
          </a:bodyPr>
          <a:lstStyle>
            <a:lvl1pPr algn="l">
              <a:defRPr sz="200">
                <a:solidFill>
                  <a:schemeClr val="tx1"/>
                </a:solidFill>
              </a:defRPr>
            </a:lvl1pPr>
          </a:lstStyle>
          <a:p>
            <a:fld id="{F05F61D3-6EEE-4B43-A90B-FDAB6329CC17}" type="datetime1">
              <a:rPr lang="en-US" smtClean="0"/>
              <a:t>6/21/2023</a:t>
            </a:fld>
            <a:endParaRPr lang="en-US" dirty="0"/>
          </a:p>
        </p:txBody>
      </p:sp>
      <p:sp>
        <p:nvSpPr>
          <p:cNvPr id="6" name="Slide Number Placeholder 5">
            <a:extLst>
              <a:ext uri="{FF2B5EF4-FFF2-40B4-BE49-F238E27FC236}">
                <a16:creationId xmlns:a16="http://schemas.microsoft.com/office/drawing/2014/main" id="{0C930D79-CD36-49F3-BF41-A3B38F3193DB}"/>
              </a:ext>
            </a:extLst>
          </p:cNvPr>
          <p:cNvSpPr>
            <a:spLocks noGrp="1"/>
          </p:cNvSpPr>
          <p:nvPr>
            <p:ph type="sldNum" sz="quarter" idx="4"/>
          </p:nvPr>
        </p:nvSpPr>
        <p:spPr bwMode="gray">
          <a:xfrm>
            <a:off x="0" y="7221433"/>
            <a:ext cx="914400" cy="30778"/>
          </a:xfrm>
          <a:prstGeom prst="rect">
            <a:avLst/>
          </a:prstGeom>
        </p:spPr>
        <p:txBody>
          <a:bodyPr vert="horz" lIns="0" tIns="0" rIns="0" bIns="0" rtlCol="0" anchor="ctr">
            <a:spAutoFit/>
          </a:bodyPr>
          <a:lstStyle>
            <a:lvl1pPr algn="l">
              <a:defRPr sz="200">
                <a:solidFill>
                  <a:schemeClr val="tx1"/>
                </a:solidFill>
              </a:defRPr>
            </a:lvl1pPr>
          </a:lstStyle>
          <a:p>
            <a:fld id="{03805D93-7D4B-4CBC-BABC-3A8AC08CB7F4}" type="slidenum">
              <a:rPr lang="en-US" smtClean="0"/>
              <a:pPr/>
              <a:t>‹#›</a:t>
            </a:fld>
            <a:endParaRPr lang="en-US" dirty="0"/>
          </a:p>
        </p:txBody>
      </p:sp>
      <p:sp>
        <p:nvSpPr>
          <p:cNvPr id="5" name="Footer Placeholder 4">
            <a:extLst>
              <a:ext uri="{FF2B5EF4-FFF2-40B4-BE49-F238E27FC236}">
                <a16:creationId xmlns:a16="http://schemas.microsoft.com/office/drawing/2014/main" id="{C134DC45-7B06-4349-A773-6C8765250867}"/>
              </a:ext>
            </a:extLst>
          </p:cNvPr>
          <p:cNvSpPr>
            <a:spLocks noGrp="1"/>
          </p:cNvSpPr>
          <p:nvPr>
            <p:ph type="ftr" sz="quarter" idx="3"/>
          </p:nvPr>
        </p:nvSpPr>
        <p:spPr bwMode="gray">
          <a:xfrm>
            <a:off x="0" y="7120415"/>
            <a:ext cx="1155766" cy="30778"/>
          </a:xfrm>
          <a:prstGeom prst="rect">
            <a:avLst/>
          </a:prstGeom>
        </p:spPr>
        <p:txBody>
          <a:bodyPr vert="horz" wrap="none" lIns="0" tIns="0" rIns="0" bIns="0" rtlCol="0" anchor="ctr">
            <a:spAutoFit/>
          </a:bodyPr>
          <a:lstStyle>
            <a:lvl1pPr algn="l">
              <a:defRPr sz="200" spc="0" baseline="0">
                <a:solidFill>
                  <a:schemeClr val="tx1"/>
                </a:solidFill>
              </a:defRPr>
            </a:lvl1pPr>
          </a:lstStyle>
          <a:p>
            <a:r>
              <a:rPr lang="en-US" dirty="0"/>
              <a:t>Confidential property of Optum. Do not distribute or reproduce without express permission from Optum.</a:t>
            </a:r>
          </a:p>
        </p:txBody>
      </p:sp>
      <p:sp>
        <p:nvSpPr>
          <p:cNvPr id="11" name="Page number">
            <a:extLst>
              <a:ext uri="{FF2B5EF4-FFF2-40B4-BE49-F238E27FC236}">
                <a16:creationId xmlns:a16="http://schemas.microsoft.com/office/drawing/2014/main" id="{43B6C28E-DF9A-44F3-A9C1-829C74510E39}"/>
              </a:ext>
            </a:extLst>
          </p:cNvPr>
          <p:cNvSpPr txBox="1"/>
          <p:nvPr userDrawn="1"/>
        </p:nvSpPr>
        <p:spPr bwMode="gray">
          <a:xfrm>
            <a:off x="11576115" y="6394249"/>
            <a:ext cx="157094" cy="153888"/>
          </a:xfrm>
          <a:prstGeom prst="rect">
            <a:avLst/>
          </a:prstGeom>
          <a:noFill/>
        </p:spPr>
        <p:txBody>
          <a:bodyPr wrap="none" lIns="0" tIns="0" rIns="0" bIns="0" rtlCol="0">
            <a:spAutoFit/>
          </a:bodyPr>
          <a:lstStyle/>
          <a:p>
            <a:pPr algn="r"/>
            <a:fld id="{F5A598C3-6D56-4DAD-9460-40026567CEE1}" type="slidenum">
              <a:rPr lang="en-US" sz="1000" b="1" smtClean="0">
                <a:solidFill>
                  <a:schemeClr val="tx1"/>
                </a:solidFill>
              </a:rPr>
              <a:pPr algn="r"/>
              <a:t>‹#›</a:t>
            </a:fld>
            <a:endParaRPr lang="en-US" sz="1000" b="1" dirty="0">
              <a:solidFill>
                <a:schemeClr val="tx1"/>
              </a:solidFill>
            </a:endParaRPr>
          </a:p>
        </p:txBody>
      </p:sp>
      <p:sp>
        <p:nvSpPr>
          <p:cNvPr id="3" name="Text Placeholder 2">
            <a:extLst>
              <a:ext uri="{FF2B5EF4-FFF2-40B4-BE49-F238E27FC236}">
                <a16:creationId xmlns:a16="http://schemas.microsoft.com/office/drawing/2014/main" id="{68E17BD5-C929-47AD-BA00-6B31C4591E22}"/>
              </a:ext>
            </a:extLst>
          </p:cNvPr>
          <p:cNvSpPr>
            <a:spLocks noGrp="1"/>
          </p:cNvSpPr>
          <p:nvPr>
            <p:ph type="body" idx="1"/>
          </p:nvPr>
        </p:nvSpPr>
        <p:spPr bwMode="gray">
          <a:xfrm>
            <a:off x="1524000" y="1468197"/>
            <a:ext cx="9144000" cy="393008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a:extLst>
              <a:ext uri="{FF2B5EF4-FFF2-40B4-BE49-F238E27FC236}">
                <a16:creationId xmlns:a16="http://schemas.microsoft.com/office/drawing/2014/main" id="{116AB501-2D32-4243-9F5D-C56CB3493024}"/>
              </a:ext>
            </a:extLst>
          </p:cNvPr>
          <p:cNvSpPr>
            <a:spLocks noGrp="1"/>
          </p:cNvSpPr>
          <p:nvPr>
            <p:ph type="title"/>
          </p:nvPr>
        </p:nvSpPr>
        <p:spPr bwMode="gray">
          <a:xfrm>
            <a:off x="457199" y="555639"/>
            <a:ext cx="9601200" cy="304699"/>
          </a:xfrm>
          <a:prstGeom prst="rect">
            <a:avLst/>
          </a:prstGeom>
        </p:spPr>
        <p:txBody>
          <a:bodyPr vert="horz" wrap="square" lIns="0" tIns="0" rIns="0" bIns="0" rtlCol="0" anchor="t" anchorCtr="0">
            <a:spAutoFit/>
          </a:bodyPr>
          <a:lstStyle/>
          <a:p>
            <a:r>
              <a:rPr lang="en-US"/>
              <a:t>Click to edit Master title style</a:t>
            </a:r>
            <a:endParaRPr lang="en-US" dirty="0"/>
          </a:p>
        </p:txBody>
      </p:sp>
      <p:pic>
        <p:nvPicPr>
          <p:cNvPr id="13" name="Optum logo" descr="Optum logo">
            <a:extLst>
              <a:ext uri="{FF2B5EF4-FFF2-40B4-BE49-F238E27FC236}">
                <a16:creationId xmlns:a16="http://schemas.microsoft.com/office/drawing/2014/main" id="{EDF4E185-2777-43CD-A55D-4A19FED186A6}"/>
              </a:ext>
              <a:ext uri="{C183D7F6-B498-43B3-948B-1728B52AA6E4}">
                <adec:decorative xmlns:adec="http://schemas.microsoft.com/office/drawing/2017/decorative" val="0"/>
              </a:ext>
            </a:extLst>
          </p:cNvPr>
          <p:cNvPicPr>
            <a:picLocks noRot="1" noChangeAspect="1" noMove="1" noResize="1"/>
          </p:cNvPicPr>
          <p:nvPr userDrawn="1"/>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bwMode="gray">
          <a:xfrm>
            <a:off x="461961" y="6343650"/>
            <a:ext cx="773055" cy="223837"/>
          </a:xfrm>
          <a:prstGeom prst="rect">
            <a:avLst/>
          </a:prstGeom>
        </p:spPr>
      </p:pic>
      <p:sp>
        <p:nvSpPr>
          <p:cNvPr id="10" name="TextBox 9">
            <a:extLst>
              <a:ext uri="{FF2B5EF4-FFF2-40B4-BE49-F238E27FC236}">
                <a16:creationId xmlns:a16="http://schemas.microsoft.com/office/drawing/2014/main" id="{BC4132B0-6001-490E-B486-D00B231D03D0}"/>
              </a:ext>
            </a:extLst>
          </p:cNvPr>
          <p:cNvSpPr txBox="1"/>
          <p:nvPr userDrawn="1"/>
        </p:nvSpPr>
        <p:spPr bwMode="gray">
          <a:xfrm>
            <a:off x="1622299" y="6369528"/>
            <a:ext cx="9678838" cy="246221"/>
          </a:xfrm>
          <a:prstGeom prst="rect">
            <a:avLst/>
          </a:prstGeom>
          <a:noFill/>
        </p:spPr>
        <p:txBody>
          <a:bodyPr vert="horz" wrap="square" lIns="0" tIns="0" rIns="0" bIns="0" rtlCol="0">
            <a:spAutoFit/>
          </a:bodyPr>
          <a:lstStyle/>
          <a:p>
            <a:pPr algn="l">
              <a:spcBef>
                <a:spcPts val="600"/>
              </a:spcBef>
            </a:pPr>
            <a:r>
              <a:rPr lang="en-US" sz="800" dirty="0">
                <a:solidFill>
                  <a:schemeClr val="tx1"/>
                </a:solidFill>
                <a:latin typeface="+mn-lt"/>
              </a:rPr>
              <a:t>© 2023 Optum, Inc.  All rights reserved 			      			 </a:t>
            </a:r>
            <a:r>
              <a:rPr lang="en-US" sz="800" b="0" i="0" dirty="0">
                <a:solidFill>
                  <a:schemeClr val="tx1"/>
                </a:solidFill>
                <a:effectLst/>
                <a:latin typeface="+mn-lt"/>
              </a:rPr>
              <a:t>United Behavioral Health operating under the brand Optum</a:t>
            </a:r>
            <a:br>
              <a:rPr lang="en-US" sz="800" dirty="0">
                <a:solidFill>
                  <a:schemeClr val="tx1"/>
                </a:solidFill>
                <a:latin typeface="+mn-lt"/>
              </a:rPr>
            </a:br>
            <a:r>
              <a:rPr lang="en-US" sz="800" dirty="0">
                <a:solidFill>
                  <a:schemeClr val="tx1"/>
                </a:solidFill>
                <a:latin typeface="+mn-lt"/>
              </a:rPr>
              <a:t>BH4842_06/2023</a:t>
            </a:r>
          </a:p>
        </p:txBody>
      </p:sp>
    </p:spTree>
    <p:extLst>
      <p:ext uri="{BB962C8B-B14F-4D97-AF65-F5344CB8AC3E}">
        <p14:creationId xmlns:p14="http://schemas.microsoft.com/office/powerpoint/2010/main" val="3529229862"/>
      </p:ext>
    </p:extLst>
  </p:cSld>
  <p:clrMap bg1="lt1" tx1="dk1" bg2="lt2" tx2="dk2" accent1="accent1" accent2="accent2" accent3="accent3" accent4="accent4" accent5="accent5" accent6="accent6" hlink="hlink" folHlink="folHlink"/>
  <p:sldLayoutIdLst>
    <p:sldLayoutId id="2147483675" r:id="rId1"/>
    <p:sldLayoutId id="2147483699" r:id="rId2"/>
    <p:sldLayoutId id="2147483676" r:id="rId3"/>
    <p:sldLayoutId id="2147483685" r:id="rId4"/>
    <p:sldLayoutId id="2147483684" r:id="rId5"/>
    <p:sldLayoutId id="2147483677" r:id="rId6"/>
    <p:sldLayoutId id="2147483654" r:id="rId7"/>
    <p:sldLayoutId id="2147483662" r:id="rId8"/>
    <p:sldLayoutId id="2147483683" r:id="rId9"/>
    <p:sldLayoutId id="2147483650" r:id="rId10"/>
    <p:sldLayoutId id="2147483655" r:id="rId11"/>
    <p:sldLayoutId id="2147483678" r:id="rId12"/>
    <p:sldLayoutId id="2147483664" r:id="rId13"/>
    <p:sldLayoutId id="2147483696" r:id="rId14"/>
    <p:sldLayoutId id="2147483695" r:id="rId15"/>
    <p:sldLayoutId id="2147483697" r:id="rId16"/>
    <p:sldLayoutId id="2147483692" r:id="rId17"/>
    <p:sldLayoutId id="2147483698" r:id="rId18"/>
    <p:sldLayoutId id="2147483680" r:id="rId19"/>
    <p:sldLayoutId id="2147483663" r:id="rId20"/>
    <p:sldLayoutId id="2147483700" r:id="rId21"/>
    <p:sldLayoutId id="2147483701" r:id="rId2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200" b="1" kern="1200">
          <a:solidFill>
            <a:schemeClr val="accent6"/>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600"/>
        </a:spcBef>
        <a:buClr>
          <a:schemeClr val="tx1"/>
        </a:buClr>
        <a:buFont typeface="Arial" panose="020B0604020202020204" pitchFamily="34" charset="0"/>
        <a:buChar char="•"/>
        <a:defRPr sz="1800" kern="1200">
          <a:solidFill>
            <a:schemeClr val="tx1"/>
          </a:solidFill>
          <a:latin typeface="+mn-lt"/>
          <a:ea typeface="+mn-ea"/>
          <a:cs typeface="+mn-cs"/>
        </a:defRPr>
      </a:lvl2pPr>
      <a:lvl3pPr marL="231775" indent="0" algn="l" defTabSz="914400" rtl="0" eaLnBrk="1" latinLnBrk="0" hangingPunct="1">
        <a:lnSpc>
          <a:spcPct val="100000"/>
        </a:lnSpc>
        <a:spcBef>
          <a:spcPts val="600"/>
        </a:spcBef>
        <a:buFontTx/>
        <a:buNone/>
        <a:defRPr sz="1800" kern="1200">
          <a:solidFill>
            <a:schemeClr val="tx1"/>
          </a:solidFill>
          <a:latin typeface="+mn-lt"/>
          <a:ea typeface="+mn-ea"/>
          <a:cs typeface="+mn-cs"/>
        </a:defRPr>
      </a:lvl3pPr>
      <a:lvl4pPr marL="457200" indent="-228600" algn="l" defTabSz="914400" rtl="0" eaLnBrk="1" latinLnBrk="0" hangingPunct="1">
        <a:lnSpc>
          <a:spcPct val="100000"/>
        </a:lnSpc>
        <a:spcBef>
          <a:spcPts val="600"/>
        </a:spcBef>
        <a:buClr>
          <a:schemeClr val="tx1"/>
        </a:buClr>
        <a:buFont typeface="Arial" panose="020B0604020202020204" pitchFamily="34" charset="0"/>
        <a:buChar char="–"/>
        <a:defRPr sz="1600" kern="1200">
          <a:solidFill>
            <a:schemeClr val="tx1"/>
          </a:solidFill>
          <a:latin typeface="+mn-lt"/>
          <a:ea typeface="+mn-ea"/>
          <a:cs typeface="+mn-cs"/>
        </a:defRPr>
      </a:lvl4pPr>
      <a:lvl5pPr marL="688975" indent="-228600" algn="l" defTabSz="914400" rtl="0" eaLnBrk="1" latinLnBrk="0" hangingPunct="1">
        <a:lnSpc>
          <a:spcPct val="100000"/>
        </a:lnSpc>
        <a:spcBef>
          <a:spcPts val="600"/>
        </a:spcBef>
        <a:buClr>
          <a:schemeClr val="tx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300" kern="1200">
          <a:solidFill>
            <a:schemeClr val="tx1"/>
          </a:solidFill>
          <a:latin typeface="+mn-lt"/>
          <a:ea typeface="+mn-ea"/>
          <a:cs typeface="+mn-cs"/>
        </a:defRPr>
      </a:lvl1pPr>
      <a:lvl2pPr marL="0" algn="l" defTabSz="914400" rtl="0" eaLnBrk="1" latinLnBrk="0" hangingPunct="1">
        <a:defRPr sz="1300" kern="1200">
          <a:solidFill>
            <a:schemeClr val="tx1"/>
          </a:solidFill>
          <a:latin typeface="+mn-lt"/>
          <a:ea typeface="+mn-ea"/>
          <a:cs typeface="+mn-cs"/>
        </a:defRPr>
      </a:lvl2pPr>
      <a:lvl3pPr marL="0" algn="l" defTabSz="914400" rtl="0" eaLnBrk="1" latinLnBrk="0" hangingPunct="1">
        <a:defRPr sz="1300" kern="1200">
          <a:solidFill>
            <a:schemeClr val="tx1"/>
          </a:solidFill>
          <a:latin typeface="+mn-lt"/>
          <a:ea typeface="+mn-ea"/>
          <a:cs typeface="+mn-cs"/>
        </a:defRPr>
      </a:lvl3pPr>
      <a:lvl4pPr marL="0" algn="l" defTabSz="914400" rtl="0" eaLnBrk="1" latinLnBrk="0" hangingPunct="1">
        <a:defRPr sz="1300" kern="1200">
          <a:solidFill>
            <a:schemeClr val="tx1"/>
          </a:solidFill>
          <a:latin typeface="+mn-lt"/>
          <a:ea typeface="+mn-ea"/>
          <a:cs typeface="+mn-cs"/>
        </a:defRPr>
      </a:lvl4pPr>
      <a:lvl5pPr marL="0" algn="l" defTabSz="914400" rtl="0" eaLnBrk="1" latinLnBrk="0" hangingPunct="1">
        <a:defRPr sz="1300" kern="1200">
          <a:solidFill>
            <a:schemeClr val="tx1"/>
          </a:solidFill>
          <a:latin typeface="+mn-lt"/>
          <a:ea typeface="+mn-ea"/>
          <a:cs typeface="+mn-cs"/>
        </a:defRPr>
      </a:lvl5pPr>
      <a:lvl6pPr marL="0" algn="l" defTabSz="914400" rtl="0" eaLnBrk="1" latinLnBrk="0" hangingPunct="1">
        <a:defRPr sz="1300" kern="1200">
          <a:solidFill>
            <a:schemeClr val="tx1"/>
          </a:solidFill>
          <a:latin typeface="+mn-lt"/>
          <a:ea typeface="+mn-ea"/>
          <a:cs typeface="+mn-cs"/>
        </a:defRPr>
      </a:lvl6pPr>
      <a:lvl7pPr marL="0" algn="l" defTabSz="914400" rtl="0" eaLnBrk="1" latinLnBrk="0" hangingPunct="1">
        <a:defRPr sz="1300" kern="1200">
          <a:solidFill>
            <a:schemeClr val="tx1"/>
          </a:solidFill>
          <a:latin typeface="+mn-lt"/>
          <a:ea typeface="+mn-ea"/>
          <a:cs typeface="+mn-cs"/>
        </a:defRPr>
      </a:lvl7pPr>
      <a:lvl8pPr marL="0" algn="l" defTabSz="914400" rtl="0" eaLnBrk="1" latinLnBrk="0" hangingPunct="1">
        <a:defRPr sz="1300" kern="1200">
          <a:solidFill>
            <a:schemeClr val="tx1"/>
          </a:solidFill>
          <a:latin typeface="+mn-lt"/>
          <a:ea typeface="+mn-ea"/>
          <a:cs typeface="+mn-cs"/>
        </a:defRPr>
      </a:lvl8pPr>
      <a:lvl9pPr marL="0" algn="l" defTabSz="914400"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 userDrawn="1">
          <p15:clr>
            <a:srgbClr val="C35EA4"/>
          </p15:clr>
        </p15:guide>
        <p15:guide id="4" pos="7390"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2EBB786-E99A-4315-895A-4CCD7E5761D6}"/>
              </a:ext>
            </a:extLst>
          </p:cNvPr>
          <p:cNvSpPr>
            <a:spLocks noGrp="1"/>
          </p:cNvSpPr>
          <p:nvPr>
            <p:ph type="body" sz="quarter" idx="11"/>
          </p:nvPr>
        </p:nvSpPr>
        <p:spPr bwMode="gray">
          <a:xfrm>
            <a:off x="539662" y="6248153"/>
            <a:ext cx="4709160" cy="215444"/>
          </a:xfrm>
        </p:spPr>
        <p:txBody>
          <a:bodyPr/>
          <a:lstStyle/>
          <a:p>
            <a:r>
              <a:rPr lang="en-US" dirty="0"/>
              <a:t>May 11, 2023</a:t>
            </a:r>
          </a:p>
        </p:txBody>
      </p:sp>
      <p:sp>
        <p:nvSpPr>
          <p:cNvPr id="2" name="Title 1">
            <a:extLst>
              <a:ext uri="{FF2B5EF4-FFF2-40B4-BE49-F238E27FC236}">
                <a16:creationId xmlns:a16="http://schemas.microsoft.com/office/drawing/2014/main" id="{F2C79618-4146-48C9-B7FC-366E0B86F5B7}"/>
              </a:ext>
            </a:extLst>
          </p:cNvPr>
          <p:cNvSpPr>
            <a:spLocks noGrp="1"/>
          </p:cNvSpPr>
          <p:nvPr>
            <p:ph type="title"/>
          </p:nvPr>
        </p:nvSpPr>
        <p:spPr bwMode="gray">
          <a:xfrm>
            <a:off x="463462" y="3101235"/>
            <a:ext cx="4709160" cy="1218795"/>
          </a:xfrm>
        </p:spPr>
        <p:txBody>
          <a:bodyPr/>
          <a:lstStyle/>
          <a:p>
            <a:r>
              <a:rPr lang="en-US" sz="4400" dirty="0">
                <a:solidFill>
                  <a:srgbClr val="002677"/>
                </a:solidFill>
              </a:rPr>
              <a:t>Retrospective Review Process</a:t>
            </a:r>
          </a:p>
        </p:txBody>
      </p:sp>
      <p:sp>
        <p:nvSpPr>
          <p:cNvPr id="5" name="Subtitle 4">
            <a:extLst>
              <a:ext uri="{FF2B5EF4-FFF2-40B4-BE49-F238E27FC236}">
                <a16:creationId xmlns:a16="http://schemas.microsoft.com/office/drawing/2014/main" id="{AD776411-7544-435F-8AA2-E046E2EEE6A3}"/>
              </a:ext>
            </a:extLst>
          </p:cNvPr>
          <p:cNvSpPr txBox="1">
            <a:spLocks/>
          </p:cNvSpPr>
          <p:nvPr/>
        </p:nvSpPr>
        <p:spPr>
          <a:xfrm>
            <a:off x="402318" y="4606205"/>
            <a:ext cx="4544568" cy="1304973"/>
          </a:xfrm>
          <a:prstGeom prst="rect">
            <a:avLst/>
          </a:prstGeom>
        </p:spPr>
        <p:txBody>
          <a:bodyPr/>
          <a:lstStyle>
            <a:lvl1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600"/>
              </a:spcBef>
              <a:buClr>
                <a:schemeClr val="tx1"/>
              </a:buClr>
              <a:buFont typeface="Arial" panose="020B0604020202020204" pitchFamily="34" charset="0"/>
              <a:buChar char="•"/>
              <a:defRPr sz="1800" kern="1200">
                <a:solidFill>
                  <a:schemeClr val="tx1"/>
                </a:solidFill>
                <a:latin typeface="+mn-lt"/>
                <a:ea typeface="+mn-ea"/>
                <a:cs typeface="+mn-cs"/>
              </a:defRPr>
            </a:lvl2pPr>
            <a:lvl3pPr marL="231775" indent="0" algn="l" defTabSz="914400" rtl="0" eaLnBrk="1" latinLnBrk="0" hangingPunct="1">
              <a:lnSpc>
                <a:spcPct val="100000"/>
              </a:lnSpc>
              <a:spcBef>
                <a:spcPts val="600"/>
              </a:spcBef>
              <a:buFontTx/>
              <a:buNone/>
              <a:defRPr sz="1800" kern="1200">
                <a:solidFill>
                  <a:schemeClr val="tx1"/>
                </a:solidFill>
                <a:latin typeface="+mn-lt"/>
                <a:ea typeface="+mn-ea"/>
                <a:cs typeface="+mn-cs"/>
              </a:defRPr>
            </a:lvl3pPr>
            <a:lvl4pPr marL="457200" indent="-228600" algn="l" defTabSz="914400" rtl="0" eaLnBrk="1" latinLnBrk="0" hangingPunct="1">
              <a:lnSpc>
                <a:spcPct val="100000"/>
              </a:lnSpc>
              <a:spcBef>
                <a:spcPts val="600"/>
              </a:spcBef>
              <a:buClr>
                <a:schemeClr val="tx1"/>
              </a:buClr>
              <a:buFont typeface="Arial" panose="020B0604020202020204" pitchFamily="34" charset="0"/>
              <a:buChar char="–"/>
              <a:defRPr sz="1600" kern="1200">
                <a:solidFill>
                  <a:schemeClr val="tx1"/>
                </a:solidFill>
                <a:latin typeface="+mn-lt"/>
                <a:ea typeface="+mn-ea"/>
                <a:cs typeface="+mn-cs"/>
              </a:defRPr>
            </a:lvl4pPr>
            <a:lvl5pPr marL="688975" indent="-228600" algn="l" defTabSz="914400" rtl="0" eaLnBrk="1" latinLnBrk="0" hangingPunct="1">
              <a:lnSpc>
                <a:spcPct val="100000"/>
              </a:lnSpc>
              <a:spcBef>
                <a:spcPts val="600"/>
              </a:spcBef>
              <a:buClr>
                <a:schemeClr val="tx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2677"/>
                </a:solidFill>
              </a:rPr>
              <a:t>Heather Brady, LPC</a:t>
            </a:r>
          </a:p>
          <a:p>
            <a:r>
              <a:rPr lang="en-US" dirty="0">
                <a:solidFill>
                  <a:srgbClr val="002677"/>
                </a:solidFill>
              </a:rPr>
              <a:t>Director, Clinical Operations</a:t>
            </a:r>
          </a:p>
          <a:p>
            <a:r>
              <a:rPr lang="en-US" dirty="0">
                <a:solidFill>
                  <a:srgbClr val="002677"/>
                </a:solidFill>
              </a:rPr>
              <a:t>Optum Alaska</a:t>
            </a:r>
          </a:p>
        </p:txBody>
      </p:sp>
    </p:spTree>
    <p:extLst>
      <p:ext uri="{BB962C8B-B14F-4D97-AF65-F5344CB8AC3E}">
        <p14:creationId xmlns:p14="http://schemas.microsoft.com/office/powerpoint/2010/main" val="3587813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C865-A74F-46BE-9437-7AC72ED917DA}"/>
              </a:ext>
            </a:extLst>
          </p:cNvPr>
          <p:cNvSpPr>
            <a:spLocks noGrp="1"/>
          </p:cNvSpPr>
          <p:nvPr>
            <p:ph type="title"/>
          </p:nvPr>
        </p:nvSpPr>
        <p:spPr bwMode="gray">
          <a:xfrm>
            <a:off x="457200" y="625381"/>
            <a:ext cx="11135533" cy="498598"/>
          </a:xfrm>
        </p:spPr>
        <p:txBody>
          <a:bodyPr/>
          <a:lstStyle/>
          <a:p>
            <a:r>
              <a:rPr lang="en-US" sz="3600" dirty="0"/>
              <a:t>Clinical Retrospective Review </a:t>
            </a:r>
            <a:endParaRPr lang="en-US" sz="1750" b="0" i="1" cap="none" spc="0" dirty="0">
              <a:ln w="0"/>
              <a:effectLst/>
              <a:latin typeface="+mj-lt"/>
            </a:endParaRPr>
          </a:p>
        </p:txBody>
      </p:sp>
      <p:sp>
        <p:nvSpPr>
          <p:cNvPr id="13" name="TextBox 12">
            <a:extLst>
              <a:ext uri="{FF2B5EF4-FFF2-40B4-BE49-F238E27FC236}">
                <a16:creationId xmlns:a16="http://schemas.microsoft.com/office/drawing/2014/main" id="{77970D1E-B1C4-45E5-AE24-84E878FF4617}"/>
              </a:ext>
            </a:extLst>
          </p:cNvPr>
          <p:cNvSpPr txBox="1"/>
          <p:nvPr/>
        </p:nvSpPr>
        <p:spPr bwMode="gray">
          <a:xfrm>
            <a:off x="967812" y="1617980"/>
            <a:ext cx="9954654" cy="3570208"/>
          </a:xfrm>
          <a:prstGeom prst="rect">
            <a:avLst/>
          </a:prstGeom>
          <a:noFill/>
        </p:spPr>
        <p:txBody>
          <a:bodyPr vert="horz" wrap="square" lIns="0" tIns="0" rIns="0" bIns="0" rtlCol="0">
            <a:spAutoFit/>
          </a:bodyPr>
          <a:lstStyle/>
          <a:p>
            <a:pPr marL="114300" indent="0">
              <a:buNone/>
            </a:pPr>
            <a:r>
              <a:rPr lang="en-US" sz="2000" dirty="0">
                <a:effectLst/>
                <a:ea typeface="Calibri" panose="020F0502020204030204" pitchFamily="34" charset="0"/>
                <a:cs typeface="Times New Roman" panose="02020603050405020304" pitchFamily="18" charset="0"/>
              </a:rPr>
              <a:t>Retrospective (retro) review is a request for a review of services that have already been delivered and a service authorization has not previously been submitted for clinical review.</a:t>
            </a:r>
          </a:p>
          <a:p>
            <a:pPr marL="114300" indent="0">
              <a:buNone/>
            </a:pPr>
            <a:endParaRPr lang="en-US" sz="2000" dirty="0">
              <a:ea typeface="Calibri" panose="020F0502020204030204" pitchFamily="34" charset="0"/>
              <a:cs typeface="Times New Roman" panose="02020603050405020304" pitchFamily="18" charset="0"/>
            </a:endParaRPr>
          </a:p>
          <a:p>
            <a:pPr marL="114300" indent="0">
              <a:buNone/>
            </a:pPr>
            <a:r>
              <a:rPr lang="en-US" sz="2000" dirty="0">
                <a:effectLst/>
                <a:ea typeface="Calibri" panose="020F0502020204030204" pitchFamily="34" charset="0"/>
              </a:rPr>
              <a:t>Retrospective reviews may be submitted if a provider was approved by the state to retrospectively cover the time of the service and/or if the participant had Medicaid eligibility retroactively approved to cover dates of service. </a:t>
            </a:r>
          </a:p>
          <a:p>
            <a:pPr marL="114300" indent="0">
              <a:buNone/>
            </a:pPr>
            <a:endParaRPr lang="en-US" sz="2000" dirty="0">
              <a:effectLst/>
              <a:ea typeface="Calibri" panose="020F0502020204030204" pitchFamily="34" charset="0"/>
            </a:endParaRPr>
          </a:p>
          <a:p>
            <a:pPr marL="114300" indent="0">
              <a:buNone/>
            </a:pPr>
            <a:r>
              <a:rPr lang="en-US" sz="2000" dirty="0">
                <a:effectLst/>
                <a:ea typeface="Calibri" panose="020F0502020204030204" pitchFamily="34" charset="0"/>
              </a:rPr>
              <a:t>Retrospective reviews may be submitted if the provider has received a deny due to no authorization notice (DNA) and the participant is no longer receiving treatment services.</a:t>
            </a:r>
          </a:p>
          <a:p>
            <a:pPr marL="114300" indent="0">
              <a:buNone/>
            </a:pPr>
            <a:endParaRPr lang="en-US" sz="1200" dirty="0">
              <a:ea typeface="Calibri" panose="020F0502020204030204" pitchFamily="34" charset="0"/>
              <a:cs typeface="Calibri" panose="020F0502020204030204" pitchFamily="34" charset="0"/>
            </a:endParaRPr>
          </a:p>
          <a:p>
            <a:pPr marL="114300" indent="0">
              <a:buNone/>
            </a:pPr>
            <a:r>
              <a:rPr lang="en-US" sz="2000" dirty="0">
                <a:effectLst/>
                <a:ea typeface="Calibri" panose="020F0502020204030204" pitchFamily="34" charset="0"/>
              </a:rPr>
              <a:t>Optum must receive retro review requests in writing via fax or mail. </a:t>
            </a:r>
            <a:endParaRPr lang="en-US" sz="2000" strike="sngStrike" dirty="0">
              <a:effectLst/>
              <a:ea typeface="Calibri" panose="020F0502020204030204" pitchFamily="34" charset="0"/>
            </a:endParaRPr>
          </a:p>
        </p:txBody>
      </p:sp>
    </p:spTree>
    <p:extLst>
      <p:ext uri="{BB962C8B-B14F-4D97-AF65-F5344CB8AC3E}">
        <p14:creationId xmlns:p14="http://schemas.microsoft.com/office/powerpoint/2010/main" val="275091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B8DF7B-0779-EBB6-762A-7901B752EE24}"/>
              </a:ext>
            </a:extLst>
          </p:cNvPr>
          <p:cNvSpPr>
            <a:spLocks noGrp="1"/>
          </p:cNvSpPr>
          <p:nvPr>
            <p:ph idx="1"/>
          </p:nvPr>
        </p:nvSpPr>
        <p:spPr/>
        <p:txBody>
          <a:bodyPr>
            <a:normAutofit lnSpcReduction="10000"/>
          </a:bodyPr>
          <a:lstStyle/>
          <a:p>
            <a:pPr marL="114300" indent="0">
              <a:buNone/>
            </a:pPr>
            <a:r>
              <a:rPr lang="en-US" sz="2000" dirty="0">
                <a:solidFill>
                  <a:schemeClr val="tx1">
                    <a:lumMod val="50000"/>
                  </a:schemeClr>
                </a:solidFill>
                <a:effectLst/>
                <a:ea typeface="Calibri" panose="020F0502020204030204" pitchFamily="34" charset="0"/>
                <a:cs typeface="Arial" panose="020B0604020202020204" pitchFamily="34" charset="0"/>
              </a:rPr>
              <a:t>For a request to be considered a Retrospective Review, there are certain requirements that must be met:</a:t>
            </a:r>
          </a:p>
          <a:p>
            <a:pPr marL="114300" indent="0">
              <a:buNone/>
            </a:pPr>
            <a:endParaRPr lang="en-US" sz="2000" dirty="0">
              <a:solidFill>
                <a:schemeClr val="tx1">
                  <a:lumMod val="50000"/>
                </a:schemeClr>
              </a:solidFill>
              <a:ea typeface="Calibri" panose="020F0502020204030204" pitchFamily="34" charset="0"/>
              <a:cs typeface="Arial" panose="020B0604020202020204" pitchFamily="34" charset="0"/>
            </a:endParaRPr>
          </a:p>
          <a:p>
            <a:pPr marL="342900">
              <a:buClr>
                <a:srgbClr val="002677"/>
              </a:buClr>
              <a:buFont typeface="Wingdings" panose="05000000000000000000" pitchFamily="2" charset="2"/>
              <a:buChar char="Ø"/>
            </a:pPr>
            <a:r>
              <a:rPr lang="en-US" sz="2000" b="1" dirty="0">
                <a:solidFill>
                  <a:schemeClr val="tx1">
                    <a:lumMod val="50000"/>
                  </a:schemeClr>
                </a:solidFill>
                <a:effectLst/>
                <a:ea typeface="Calibri" panose="020F0502020204030204" pitchFamily="34" charset="0"/>
                <a:cs typeface="Arial" panose="020B0604020202020204" pitchFamily="34" charset="0"/>
              </a:rPr>
              <a:t>No previous approvals </a:t>
            </a:r>
            <a:r>
              <a:rPr lang="en-US" sz="2000" dirty="0">
                <a:solidFill>
                  <a:schemeClr val="tx1">
                    <a:lumMod val="50000"/>
                  </a:schemeClr>
                </a:solidFill>
                <a:effectLst/>
                <a:ea typeface="Calibri" panose="020F0502020204030204" pitchFamily="34" charset="0"/>
                <a:cs typeface="Arial" panose="020B0604020202020204" pitchFamily="34" charset="0"/>
              </a:rPr>
              <a:t>can be issued for the episode of care (treatment type, treating provider, and dates of service) identified in the request. </a:t>
            </a:r>
          </a:p>
          <a:p>
            <a:pPr marL="114300" indent="0">
              <a:buNone/>
            </a:pPr>
            <a:endParaRPr lang="en-US" dirty="0">
              <a:solidFill>
                <a:schemeClr val="tx1">
                  <a:lumMod val="50000"/>
                </a:schemeClr>
              </a:solidFill>
              <a:cs typeface="Arial" panose="020B0604020202020204" pitchFamily="34" charset="0"/>
            </a:endParaRPr>
          </a:p>
          <a:p>
            <a:pPr marL="342900">
              <a:buClr>
                <a:srgbClr val="002677"/>
              </a:buClr>
              <a:buFont typeface="Wingdings" panose="05000000000000000000" pitchFamily="2" charset="2"/>
              <a:buChar char="Ø"/>
            </a:pPr>
            <a:r>
              <a:rPr lang="en-US" sz="2000" dirty="0">
                <a:solidFill>
                  <a:schemeClr val="tx1">
                    <a:lumMod val="50000"/>
                  </a:schemeClr>
                </a:solidFill>
                <a:effectLst/>
                <a:ea typeface="Calibri" panose="020F0502020204030204" pitchFamily="34" charset="0"/>
                <a:cs typeface="Arial" panose="020B0604020202020204" pitchFamily="34" charset="0"/>
              </a:rPr>
              <a:t>Provider receives a Deny due to No Authorization (DNA), and the participant is no longer receiving treatment services. </a:t>
            </a:r>
            <a:endParaRPr lang="en-US" sz="2000" b="1" dirty="0">
              <a:solidFill>
                <a:schemeClr val="tx1">
                  <a:lumMod val="50000"/>
                </a:schemeClr>
              </a:solidFill>
              <a:effectLst/>
              <a:ea typeface="Calibri" panose="020F0502020204030204" pitchFamily="34" charset="0"/>
              <a:cs typeface="Arial" panose="020B0604020202020204" pitchFamily="34" charset="0"/>
            </a:endParaRPr>
          </a:p>
          <a:p>
            <a:endParaRPr lang="en-US" sz="2000" b="1" dirty="0">
              <a:solidFill>
                <a:schemeClr val="tx1">
                  <a:lumMod val="50000"/>
                </a:schemeClr>
              </a:solidFill>
              <a:effectLst/>
              <a:ea typeface="Calibri" panose="020F0502020204030204" pitchFamily="34" charset="0"/>
              <a:cs typeface="Arial" panose="020B0604020202020204" pitchFamily="34" charset="0"/>
            </a:endParaRPr>
          </a:p>
          <a:p>
            <a:pPr marL="342900">
              <a:buClr>
                <a:srgbClr val="002677"/>
              </a:buClr>
              <a:buFont typeface="Wingdings" panose="05000000000000000000" pitchFamily="2" charset="2"/>
              <a:buChar char="Ø"/>
            </a:pPr>
            <a:r>
              <a:rPr lang="en-US" sz="2000" dirty="0">
                <a:solidFill>
                  <a:schemeClr val="tx1">
                    <a:lumMod val="50000"/>
                  </a:schemeClr>
                </a:solidFill>
                <a:effectLst/>
                <a:ea typeface="Calibri" panose="020F0502020204030204" pitchFamily="34" charset="0"/>
                <a:cs typeface="Arial" panose="020B0604020202020204" pitchFamily="34" charset="0"/>
              </a:rPr>
              <a:t>The request must be received within </a:t>
            </a:r>
            <a:r>
              <a:rPr lang="en-US" sz="2000" b="1" dirty="0">
                <a:solidFill>
                  <a:schemeClr val="tx1">
                    <a:lumMod val="50000"/>
                  </a:schemeClr>
                </a:solidFill>
                <a:ea typeface="Calibri" panose="020F0502020204030204" pitchFamily="34" charset="0"/>
                <a:cs typeface="Arial" panose="020B0604020202020204" pitchFamily="34" charset="0"/>
              </a:rPr>
              <a:t>365</a:t>
            </a:r>
            <a:r>
              <a:rPr lang="en-US" sz="2000" b="1" dirty="0">
                <a:solidFill>
                  <a:schemeClr val="tx1">
                    <a:lumMod val="50000"/>
                  </a:schemeClr>
                </a:solidFill>
                <a:effectLst/>
                <a:ea typeface="Calibri" panose="020F0502020204030204" pitchFamily="34" charset="0"/>
                <a:cs typeface="Arial" panose="020B0604020202020204" pitchFamily="34" charset="0"/>
              </a:rPr>
              <a:t> days after the last date of service.</a:t>
            </a:r>
          </a:p>
          <a:p>
            <a:pPr marL="342900">
              <a:buClr>
                <a:srgbClr val="002677"/>
              </a:buClr>
              <a:buFont typeface="Wingdings" panose="05000000000000000000" pitchFamily="2" charset="2"/>
              <a:buChar char="Ø"/>
            </a:pPr>
            <a:endParaRPr lang="en-US" b="1" dirty="0">
              <a:solidFill>
                <a:schemeClr val="tx1">
                  <a:lumMod val="50000"/>
                </a:schemeClr>
              </a:solidFill>
              <a:ea typeface="Calibri" panose="020F0502020204030204" pitchFamily="34" charset="0"/>
              <a:cs typeface="Arial" panose="020B0604020202020204" pitchFamily="34" charset="0"/>
            </a:endParaRPr>
          </a:p>
          <a:p>
            <a:pPr marL="342900">
              <a:buClr>
                <a:srgbClr val="002677"/>
              </a:buClr>
              <a:buFont typeface="Wingdings" panose="05000000000000000000" pitchFamily="2" charset="2"/>
              <a:buChar char="Ø"/>
            </a:pPr>
            <a:r>
              <a:rPr lang="en-US" sz="2000" dirty="0">
                <a:solidFill>
                  <a:schemeClr val="tx1">
                    <a:lumMod val="50000"/>
                  </a:schemeClr>
                </a:solidFill>
                <a:effectLst/>
                <a:ea typeface="Calibri" panose="020F0502020204030204" pitchFamily="34" charset="0"/>
                <a:cs typeface="Arial" panose="020B0604020202020204" pitchFamily="34" charset="0"/>
              </a:rPr>
              <a:t>The request must be received </a:t>
            </a:r>
            <a:r>
              <a:rPr lang="en-US" sz="2000" b="1" dirty="0">
                <a:solidFill>
                  <a:schemeClr val="tx1">
                    <a:lumMod val="50000"/>
                  </a:schemeClr>
                </a:solidFill>
                <a:effectLst/>
                <a:ea typeface="Calibri" panose="020F0502020204030204" pitchFamily="34" charset="0"/>
                <a:cs typeface="Arial" panose="020B0604020202020204" pitchFamily="34" charset="0"/>
              </a:rPr>
              <a:t>after the participant has ended or has been discharged</a:t>
            </a:r>
            <a:r>
              <a:rPr lang="en-US" sz="2000" dirty="0">
                <a:solidFill>
                  <a:schemeClr val="tx1">
                    <a:lumMod val="50000"/>
                  </a:schemeClr>
                </a:solidFill>
                <a:effectLst/>
                <a:ea typeface="Calibri" panose="020F0502020204030204" pitchFamily="34" charset="0"/>
                <a:cs typeface="Arial" panose="020B0604020202020204" pitchFamily="34" charset="0"/>
              </a:rPr>
              <a:t> from the service. </a:t>
            </a:r>
          </a:p>
          <a:p>
            <a:pPr marL="0" indent="0">
              <a:buClr>
                <a:srgbClr val="002677"/>
              </a:buClr>
              <a:buNone/>
            </a:pPr>
            <a:endParaRPr lang="en-US" sz="2000" dirty="0">
              <a:solidFill>
                <a:schemeClr val="tx1">
                  <a:lumMod val="50000"/>
                </a:schemeClr>
              </a:solidFill>
              <a:effectLst/>
              <a:ea typeface="Calibri" panose="020F0502020204030204" pitchFamily="34" charset="0"/>
              <a:cs typeface="Arial" panose="020B0604020202020204" pitchFamily="34" charset="0"/>
            </a:endParaRPr>
          </a:p>
          <a:p>
            <a:pPr marL="342900">
              <a:buClr>
                <a:srgbClr val="002677"/>
              </a:buClr>
              <a:buFont typeface="Wingdings" panose="05000000000000000000" pitchFamily="2" charset="2"/>
              <a:buChar char="Ø"/>
            </a:pPr>
            <a:r>
              <a:rPr lang="en-US" sz="2000" dirty="0">
                <a:solidFill>
                  <a:schemeClr val="tx1">
                    <a:lumMod val="50000"/>
                  </a:schemeClr>
                </a:solidFill>
                <a:effectLst/>
                <a:ea typeface="Calibri" panose="020F0502020204030204" pitchFamily="34" charset="0"/>
                <a:cs typeface="Arial" panose="020B0604020202020204" pitchFamily="34" charset="0"/>
              </a:rPr>
              <a:t>If a pa</a:t>
            </a:r>
            <a:r>
              <a:rPr lang="en-US" sz="2000" dirty="0">
                <a:solidFill>
                  <a:schemeClr val="tx1">
                    <a:lumMod val="50000"/>
                  </a:schemeClr>
                </a:solidFill>
                <a:ea typeface="Calibri" panose="020F0502020204030204" pitchFamily="34" charset="0"/>
                <a:cs typeface="Arial" panose="020B0604020202020204" pitchFamily="34" charset="0"/>
              </a:rPr>
              <a:t>rticipant is still receiving services, submit a service authorization form, not a retrospective review request.</a:t>
            </a:r>
          </a:p>
          <a:p>
            <a:pPr marL="0" indent="0">
              <a:buClr>
                <a:srgbClr val="002677"/>
              </a:buClr>
              <a:buNone/>
            </a:pPr>
            <a:endParaRPr lang="en-US" sz="2000" dirty="0">
              <a:solidFill>
                <a:schemeClr val="tx1">
                  <a:lumMod val="50000"/>
                </a:schemeClr>
              </a:solidFill>
              <a:effectLst/>
              <a:ea typeface="Calibri" panose="020F0502020204030204" pitchFamily="34" charset="0"/>
              <a:cs typeface="Arial" panose="020B0604020202020204" pitchFamily="34" charset="0"/>
            </a:endParaRPr>
          </a:p>
          <a:p>
            <a:pPr marL="114300" indent="0">
              <a:buNone/>
            </a:pPr>
            <a:endParaRPr lang="en-US" dirty="0"/>
          </a:p>
        </p:txBody>
      </p:sp>
      <p:sp>
        <p:nvSpPr>
          <p:cNvPr id="3" name="Title 2">
            <a:extLst>
              <a:ext uri="{FF2B5EF4-FFF2-40B4-BE49-F238E27FC236}">
                <a16:creationId xmlns:a16="http://schemas.microsoft.com/office/drawing/2014/main" id="{B3458EF9-899D-7D6A-FF36-80E8CF76CEC1}"/>
              </a:ext>
            </a:extLst>
          </p:cNvPr>
          <p:cNvSpPr>
            <a:spLocks noGrp="1"/>
          </p:cNvSpPr>
          <p:nvPr>
            <p:ph type="title"/>
          </p:nvPr>
        </p:nvSpPr>
        <p:spPr/>
        <p:txBody>
          <a:bodyPr/>
          <a:lstStyle/>
          <a:p>
            <a:r>
              <a:rPr lang="en-US" dirty="0"/>
              <a:t>Clinical Retrospective Review </a:t>
            </a:r>
          </a:p>
        </p:txBody>
      </p:sp>
    </p:spTree>
    <p:extLst>
      <p:ext uri="{BB962C8B-B14F-4D97-AF65-F5344CB8AC3E}">
        <p14:creationId xmlns:p14="http://schemas.microsoft.com/office/powerpoint/2010/main" val="429105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51FC99-E3DB-4E08-8C4E-91D5D22FF0B1}"/>
              </a:ext>
            </a:extLst>
          </p:cNvPr>
          <p:cNvSpPr>
            <a:spLocks noGrp="1"/>
          </p:cNvSpPr>
          <p:nvPr>
            <p:ph idx="1"/>
          </p:nvPr>
        </p:nvSpPr>
        <p:spPr/>
        <p:txBody>
          <a:bodyPr>
            <a:normAutofit/>
          </a:bodyPr>
          <a:lstStyle/>
          <a:p>
            <a:pPr marL="342900" indent="-342900">
              <a:buClr>
                <a:srgbClr val="002677"/>
              </a:buClr>
              <a:buFont typeface="Wingdings" panose="05000000000000000000" pitchFamily="2" charset="2"/>
              <a:buChar char="§"/>
            </a:pPr>
            <a:r>
              <a:rPr lang="en-US" sz="2000" dirty="0"/>
              <a:t>Complete an Optum Alaska retro-review cover sheet. The cover sheet MUST be completed and submitted with all retro-review requests. The cover sheet is located on the provider website at: Alaska.optum.com. Please see below:</a:t>
            </a:r>
          </a:p>
          <a:p>
            <a:pPr marL="114300" indent="0">
              <a:buNone/>
            </a:pPr>
            <a:endParaRPr lang="en-US" sz="2000" dirty="0"/>
          </a:p>
          <a:p>
            <a:pPr marL="571500" indent="-457200">
              <a:buClr>
                <a:srgbClr val="002677"/>
              </a:buClr>
              <a:buFont typeface="+mj-lt"/>
              <a:buAutoNum type="arabicPeriod"/>
            </a:pPr>
            <a:r>
              <a:rPr lang="en-US" sz="2000" dirty="0"/>
              <a:t>Once on the site select the “For Alaska Medicaid Providers” tab at the top in the grey</a:t>
            </a:r>
          </a:p>
          <a:p>
            <a:pPr marL="571500" indent="-457200">
              <a:buClr>
                <a:srgbClr val="002677"/>
              </a:buClr>
              <a:buFont typeface="+mj-lt"/>
              <a:buAutoNum type="arabicPeriod"/>
            </a:pPr>
            <a:r>
              <a:rPr lang="en-US" sz="2000" dirty="0"/>
              <a:t> Once the drop down opens you will then click “service authorizations”</a:t>
            </a:r>
          </a:p>
          <a:p>
            <a:pPr marL="571500" indent="-457200">
              <a:buClr>
                <a:srgbClr val="002677"/>
              </a:buClr>
              <a:buFont typeface="+mj-lt"/>
              <a:buAutoNum type="arabicPeriod"/>
            </a:pPr>
            <a:r>
              <a:rPr lang="en-US" sz="2000" dirty="0"/>
              <a:t> At the bottom of the page, under “Appeals Form” you will find the Retrospective Cover    Sheet</a:t>
            </a:r>
          </a:p>
          <a:p>
            <a:pPr marL="114300" indent="0">
              <a:buNone/>
            </a:pPr>
            <a:endParaRPr lang="en-US" sz="2000" dirty="0"/>
          </a:p>
          <a:p>
            <a:pPr marL="342900" indent="-342900">
              <a:buClr>
                <a:srgbClr val="002677"/>
              </a:buClr>
              <a:buFont typeface="Wingdings" panose="05000000000000000000" pitchFamily="2" charset="2"/>
              <a:buChar char="§"/>
            </a:pPr>
            <a:r>
              <a:rPr lang="en-US" sz="2000" dirty="0"/>
              <a:t>Please include any supporting documentation considered relevant (e.g., admission/intake assessment, biopsychosocial, treatment plan, medical necessity tool etc.)</a:t>
            </a:r>
          </a:p>
          <a:p>
            <a:endParaRPr lang="en-US" sz="2000" dirty="0"/>
          </a:p>
          <a:p>
            <a:pPr marL="342900" indent="-342900">
              <a:buClr>
                <a:srgbClr val="002677"/>
              </a:buClr>
              <a:buFont typeface="Wingdings" panose="05000000000000000000" pitchFamily="2" charset="2"/>
              <a:buChar char="§"/>
            </a:pPr>
            <a:r>
              <a:rPr lang="en-US" sz="2000" dirty="0"/>
              <a:t>A review of the process as well as all required documents are listed on the Retrospective Review Information and Instruction Sheet located on the provider website at: Alaska.optum.com</a:t>
            </a:r>
          </a:p>
        </p:txBody>
      </p:sp>
      <p:sp>
        <p:nvSpPr>
          <p:cNvPr id="3" name="Title 2">
            <a:extLst>
              <a:ext uri="{FF2B5EF4-FFF2-40B4-BE49-F238E27FC236}">
                <a16:creationId xmlns:a16="http://schemas.microsoft.com/office/drawing/2014/main" id="{EC9A1239-3702-4F5D-8A5C-B630BB09C425}"/>
              </a:ext>
            </a:extLst>
          </p:cNvPr>
          <p:cNvSpPr>
            <a:spLocks noGrp="1"/>
          </p:cNvSpPr>
          <p:nvPr>
            <p:ph type="title"/>
          </p:nvPr>
        </p:nvSpPr>
        <p:spPr/>
        <p:txBody>
          <a:bodyPr/>
          <a:lstStyle/>
          <a:p>
            <a:r>
              <a:rPr lang="en-US" dirty="0"/>
              <a:t>Required Documentation for a Retrospective Review</a:t>
            </a:r>
          </a:p>
        </p:txBody>
      </p:sp>
    </p:spTree>
    <p:extLst>
      <p:ext uri="{BB962C8B-B14F-4D97-AF65-F5344CB8AC3E}">
        <p14:creationId xmlns:p14="http://schemas.microsoft.com/office/powerpoint/2010/main" val="11500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FBDEED-106D-524F-7235-EF3B04FF582D}"/>
              </a:ext>
            </a:extLst>
          </p:cNvPr>
          <p:cNvSpPr>
            <a:spLocks noGrp="1"/>
          </p:cNvSpPr>
          <p:nvPr>
            <p:ph type="title"/>
          </p:nvPr>
        </p:nvSpPr>
        <p:spPr/>
        <p:txBody>
          <a:bodyPr/>
          <a:lstStyle/>
          <a:p>
            <a:r>
              <a:rPr lang="en-US" dirty="0"/>
              <a:t>Clinical Retrospective Review Cover Sheet</a:t>
            </a:r>
          </a:p>
        </p:txBody>
      </p:sp>
      <p:pic>
        <p:nvPicPr>
          <p:cNvPr id="4" name="Content Placeholder 3">
            <a:extLst>
              <a:ext uri="{FF2B5EF4-FFF2-40B4-BE49-F238E27FC236}">
                <a16:creationId xmlns:a16="http://schemas.microsoft.com/office/drawing/2014/main" id="{EDD0A72C-F84F-88D7-A4FA-25EFC419482D}"/>
              </a:ext>
            </a:extLst>
          </p:cNvPr>
          <p:cNvPicPr>
            <a:picLocks noGrp="1" noChangeAspect="1"/>
          </p:cNvPicPr>
          <p:nvPr>
            <p:ph idx="1"/>
          </p:nvPr>
        </p:nvPicPr>
        <p:blipFill>
          <a:blip r:embed="rId2"/>
          <a:stretch>
            <a:fillRect/>
          </a:stretch>
        </p:blipFill>
        <p:spPr>
          <a:xfrm>
            <a:off x="3725300" y="868363"/>
            <a:ext cx="4741400" cy="5121275"/>
          </a:xfrm>
          <a:prstGeom prst="rect">
            <a:avLst/>
          </a:prstGeom>
        </p:spPr>
      </p:pic>
    </p:spTree>
    <p:extLst>
      <p:ext uri="{BB962C8B-B14F-4D97-AF65-F5344CB8AC3E}">
        <p14:creationId xmlns:p14="http://schemas.microsoft.com/office/powerpoint/2010/main" val="30765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B92EE4-C93D-F643-3DDB-366D3A80BA99}"/>
              </a:ext>
            </a:extLst>
          </p:cNvPr>
          <p:cNvSpPr>
            <a:spLocks noGrp="1"/>
          </p:cNvSpPr>
          <p:nvPr>
            <p:ph idx="1"/>
          </p:nvPr>
        </p:nvSpPr>
        <p:spPr/>
        <p:txBody>
          <a:bodyPr/>
          <a:lstStyle/>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a:p>
          <a:p>
            <a:pPr marL="342900" indent="-342900">
              <a:buClr>
                <a:srgbClr val="002677"/>
              </a:buClr>
              <a:buFont typeface="Wingdings" panose="05000000000000000000" pitchFamily="2" charset="2"/>
              <a:buChar char="§"/>
            </a:pPr>
            <a:r>
              <a:rPr lang="en-US" dirty="0"/>
              <a:t>There are two options to submit a retrospective review:</a:t>
            </a:r>
          </a:p>
          <a:p>
            <a:pPr marL="114300" indent="0">
              <a:buNone/>
            </a:pPr>
            <a:endParaRPr lang="en-US" dirty="0"/>
          </a:p>
          <a:p>
            <a:pPr marL="628650" indent="-514350">
              <a:buClr>
                <a:srgbClr val="002677"/>
              </a:buClr>
              <a:buFont typeface="+mj-lt"/>
              <a:buAutoNum type="arabicPeriod"/>
            </a:pPr>
            <a:r>
              <a:rPr lang="en-US" dirty="0"/>
              <a:t>You may fax the request to the following number: 855.508.9353 OR</a:t>
            </a:r>
          </a:p>
          <a:p>
            <a:pPr marL="628650" indent="-514350">
              <a:buClr>
                <a:srgbClr val="002677"/>
              </a:buClr>
              <a:buFont typeface="+mj-lt"/>
              <a:buAutoNum type="arabicPeriod"/>
            </a:pPr>
            <a:endParaRPr lang="en-US" dirty="0"/>
          </a:p>
          <a:p>
            <a:pPr marL="628650" indent="-514350">
              <a:buClr>
                <a:srgbClr val="002677"/>
              </a:buClr>
              <a:buFont typeface="+mj-lt"/>
              <a:buAutoNum type="arabicPeriod"/>
            </a:pPr>
            <a:r>
              <a:rPr lang="en-US" dirty="0"/>
              <a:t>Mail the request to the following address:</a:t>
            </a:r>
          </a:p>
          <a:p>
            <a:pPr marL="114300" indent="0">
              <a:buNone/>
            </a:pPr>
            <a:endParaRPr lang="en-US" dirty="0"/>
          </a:p>
          <a:p>
            <a:pPr marL="114300" indent="0">
              <a:lnSpc>
                <a:spcPct val="100000"/>
              </a:lnSpc>
              <a:spcAft>
                <a:spcPts val="1200"/>
              </a:spcAft>
              <a:buNone/>
            </a:pPr>
            <a:r>
              <a:rPr lang="en-US" sz="1600" dirty="0"/>
              <a:t>	Optum Alaska Attn: Retrospective Reviews</a:t>
            </a:r>
          </a:p>
          <a:p>
            <a:pPr marL="1828800" indent="0">
              <a:lnSpc>
                <a:spcPct val="100000"/>
              </a:lnSpc>
              <a:spcAft>
                <a:spcPts val="1200"/>
              </a:spcAft>
              <a:buNone/>
            </a:pPr>
            <a:r>
              <a:rPr lang="en-US" sz="1600" dirty="0"/>
              <a:t>911 W 8th Avenue, Suite 101,</a:t>
            </a:r>
            <a:br>
              <a:rPr lang="en-US" sz="1600" dirty="0"/>
            </a:br>
            <a:r>
              <a:rPr lang="en-US" sz="1600" dirty="0"/>
              <a:t>Anchorage, AK 99501</a:t>
            </a:r>
          </a:p>
          <a:p>
            <a:pPr marL="114300" indent="0">
              <a:buNone/>
            </a:pPr>
            <a:endParaRPr lang="en-US" dirty="0"/>
          </a:p>
        </p:txBody>
      </p:sp>
      <p:sp>
        <p:nvSpPr>
          <p:cNvPr id="3" name="Title 2">
            <a:extLst>
              <a:ext uri="{FF2B5EF4-FFF2-40B4-BE49-F238E27FC236}">
                <a16:creationId xmlns:a16="http://schemas.microsoft.com/office/drawing/2014/main" id="{438C72B8-7A54-1B3E-61D1-8042F172BC50}"/>
              </a:ext>
            </a:extLst>
          </p:cNvPr>
          <p:cNvSpPr>
            <a:spLocks noGrp="1"/>
          </p:cNvSpPr>
          <p:nvPr>
            <p:ph type="title"/>
          </p:nvPr>
        </p:nvSpPr>
        <p:spPr/>
        <p:txBody>
          <a:bodyPr/>
          <a:lstStyle/>
          <a:p>
            <a:r>
              <a:rPr lang="en-US" dirty="0"/>
              <a:t>How to Submit a Retrospective Review Request to Optum</a:t>
            </a:r>
          </a:p>
        </p:txBody>
      </p:sp>
    </p:spTree>
    <p:extLst>
      <p:ext uri="{BB962C8B-B14F-4D97-AF65-F5344CB8AC3E}">
        <p14:creationId xmlns:p14="http://schemas.microsoft.com/office/powerpoint/2010/main" val="388666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D36BC-6F0C-9A57-6B97-6771CA2B4D45}"/>
              </a:ext>
            </a:extLst>
          </p:cNvPr>
          <p:cNvSpPr>
            <a:spLocks noGrp="1"/>
          </p:cNvSpPr>
          <p:nvPr>
            <p:ph idx="1"/>
          </p:nvPr>
        </p:nvSpPr>
        <p:spPr/>
        <p:txBody>
          <a:bodyPr/>
          <a:lstStyle/>
          <a:p>
            <a:pPr marL="114300" indent="0">
              <a:lnSpc>
                <a:spcPct val="100000"/>
              </a:lnSpc>
              <a:spcAft>
                <a:spcPts val="1200"/>
              </a:spcAft>
              <a:buNone/>
            </a:pPr>
            <a:endParaRPr lang="en-US" sz="2000" dirty="0"/>
          </a:p>
          <a:p>
            <a:pPr marL="114300" indent="0">
              <a:lnSpc>
                <a:spcPct val="100000"/>
              </a:lnSpc>
              <a:spcAft>
                <a:spcPts val="1200"/>
              </a:spcAft>
              <a:buNone/>
            </a:pPr>
            <a:r>
              <a:rPr lang="en-US" sz="2000" dirty="0"/>
              <a:t>Optum will notify providers in writing of the retrospective review decision within 30 days of receipt of the retro-review submission.</a:t>
            </a:r>
          </a:p>
          <a:p>
            <a:pPr marL="114300" indent="0">
              <a:lnSpc>
                <a:spcPct val="100000"/>
              </a:lnSpc>
              <a:spcAft>
                <a:spcPts val="1200"/>
              </a:spcAft>
              <a:buNone/>
            </a:pPr>
            <a:r>
              <a:rPr lang="en-US" sz="2000" dirty="0"/>
              <a:t>If the reviewer upholds the initial decision, providers have the right to file a second level appeal.</a:t>
            </a:r>
          </a:p>
          <a:p>
            <a:pPr marL="114300" indent="0">
              <a:buNone/>
            </a:pPr>
            <a:endParaRPr lang="en-US" dirty="0"/>
          </a:p>
        </p:txBody>
      </p:sp>
      <p:sp>
        <p:nvSpPr>
          <p:cNvPr id="3" name="Title 2">
            <a:extLst>
              <a:ext uri="{FF2B5EF4-FFF2-40B4-BE49-F238E27FC236}">
                <a16:creationId xmlns:a16="http://schemas.microsoft.com/office/drawing/2014/main" id="{E54CE8B9-40DD-DD77-828F-76B58690D583}"/>
              </a:ext>
            </a:extLst>
          </p:cNvPr>
          <p:cNvSpPr>
            <a:spLocks noGrp="1"/>
          </p:cNvSpPr>
          <p:nvPr>
            <p:ph type="title"/>
          </p:nvPr>
        </p:nvSpPr>
        <p:spPr/>
        <p:txBody>
          <a:bodyPr/>
          <a:lstStyle/>
          <a:p>
            <a:r>
              <a:rPr lang="en-US" dirty="0"/>
              <a:t>Clinical Retrospective Review Determination</a:t>
            </a:r>
          </a:p>
        </p:txBody>
      </p:sp>
    </p:spTree>
    <p:extLst>
      <p:ext uri="{BB962C8B-B14F-4D97-AF65-F5344CB8AC3E}">
        <p14:creationId xmlns:p14="http://schemas.microsoft.com/office/powerpoint/2010/main" val="316353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28E27F-0DFF-5BC3-CD74-B4FC2BE88287}"/>
              </a:ext>
            </a:extLst>
          </p:cNvPr>
          <p:cNvSpPr>
            <a:spLocks noGrp="1"/>
          </p:cNvSpPr>
          <p:nvPr>
            <p:ph idx="1"/>
          </p:nvPr>
        </p:nvSpPr>
        <p:spPr/>
        <p:txBody>
          <a:bodyPr>
            <a:normAutofit lnSpcReduction="10000"/>
          </a:bodyPr>
          <a:lstStyle/>
          <a:p>
            <a:pPr marL="285750" indent="-285750">
              <a:spcAft>
                <a:spcPts val="0"/>
              </a:spcAft>
              <a:buClr>
                <a:srgbClr val="002677"/>
              </a:buClr>
            </a:pP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Retrospective Reviews </a:t>
            </a:r>
            <a:r>
              <a:rPr lang="en-US" sz="1600" b="1"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do not replace </a:t>
            </a: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service</a:t>
            </a:r>
            <a:r>
              <a:rPr lang="en-US" sz="1600" b="1"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 </a:t>
            </a: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authorization requests.</a:t>
            </a:r>
          </a:p>
          <a:p>
            <a:pPr marL="285750" marR="0" indent="-285750">
              <a:spcBef>
                <a:spcPts val="0"/>
              </a:spcBef>
              <a:spcAft>
                <a:spcPts val="0"/>
              </a:spcAft>
              <a:buFont typeface="Wingdings" panose="05000000000000000000" pitchFamily="2" charset="2"/>
              <a:buChar char="§"/>
            </a:pPr>
            <a:endPar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Retro reviews may be submitted if a provider was approved by the state to retrospectively cover the time of the service and/or if the participant had Medicaid eligibility retroactively approved to cover dates of service. </a:t>
            </a:r>
          </a:p>
          <a:p>
            <a:pPr marL="285750" marR="0" indent="-285750">
              <a:spcBef>
                <a:spcPts val="0"/>
              </a:spcBef>
              <a:spcAft>
                <a:spcPts val="0"/>
              </a:spcAft>
              <a:buClr>
                <a:srgbClr val="002677"/>
              </a:buClr>
            </a:pPr>
            <a:endPar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For a request to be considered a retrospective review, there are certain requirements that must be met:</a:t>
            </a:r>
          </a:p>
          <a:p>
            <a:pPr marL="228600" lvl="1" indent="-285750">
              <a:spcBef>
                <a:spcPts val="0"/>
              </a:spcBef>
              <a:buClr>
                <a:srgbClr val="002677"/>
              </a:buClr>
            </a:pPr>
            <a:endPar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285750" lvl="1" indent="-285750">
              <a:spcBef>
                <a:spcPts val="0"/>
              </a:spcBef>
              <a:buClr>
                <a:srgbClr val="002677"/>
              </a:buClr>
            </a:pPr>
            <a:r>
              <a:rPr lang="en-US" sz="1600" dirty="0">
                <a:solidFill>
                  <a:schemeClr val="tx1">
                    <a:lumMod val="50000"/>
                  </a:schemeClr>
                </a:solidFill>
                <a:latin typeface="Arial" panose="020B0604020202020204" pitchFamily="34" charset="0"/>
                <a:ea typeface="Times New Roman" panose="02020603050405020304" pitchFamily="18" charset="0"/>
                <a:cs typeface="Arial" panose="020B0604020202020204" pitchFamily="34" charset="0"/>
              </a:rPr>
              <a:t>T</a:t>
            </a:r>
            <a:r>
              <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he request must be received AFTER the participant has ENDED or has been DISCHARGED from the service (</a:t>
            </a:r>
            <a:r>
              <a:rPr lang="en-US" sz="1600" b="1"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this is different from Service Authorizations</a:t>
            </a:r>
            <a:r>
              <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 as the participant is still actively enrolled in services)</a:t>
            </a:r>
            <a:endPar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endParaRPr>
          </a:p>
          <a:p>
            <a:pPr marL="285750" lvl="1" indent="-285750">
              <a:buClr>
                <a:srgbClr val="002677"/>
              </a:buClr>
            </a:pPr>
            <a:endPar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228600" lvl="1" indent="-285750">
              <a:buClr>
                <a:srgbClr val="002677"/>
              </a:buClr>
            </a:pPr>
            <a:r>
              <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No previous approvals can be issued for the episode of care identified in the request</a:t>
            </a:r>
          </a:p>
          <a:p>
            <a:pPr marL="0" lvl="1" indent="0">
              <a:buClr>
                <a:srgbClr val="002677"/>
              </a:buClr>
              <a:buNone/>
            </a:pPr>
            <a:endPar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285750" lvl="1" indent="-285750">
              <a:buClr>
                <a:srgbClr val="002677"/>
              </a:buClr>
            </a:pPr>
            <a:r>
              <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Provider receives a DNA</a:t>
            </a:r>
            <a:r>
              <a:rPr 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 </a:t>
            </a:r>
            <a:r>
              <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and the participant is no longer receiving treatment services. </a:t>
            </a:r>
          </a:p>
          <a:p>
            <a:pPr marL="0" indent="0">
              <a:buClr>
                <a:srgbClr val="002677"/>
              </a:buClr>
              <a:buNone/>
            </a:pPr>
            <a:r>
              <a:rPr lang="en-US" sz="1600" dirty="0">
                <a:solidFill>
                  <a:schemeClr val="tx1">
                    <a:lumMod val="50000"/>
                  </a:schemeClr>
                </a:solidFill>
                <a:effectLst/>
                <a:latin typeface="Arial" panose="020B0604020202020204" pitchFamily="34" charset="0"/>
                <a:ea typeface="Calibri" panose="020F0502020204030204" pitchFamily="34" charset="0"/>
                <a:cs typeface="Arial" panose="020B0604020202020204" pitchFamily="34" charset="0"/>
              </a:rPr>
              <a:t>       </a:t>
            </a:r>
          </a:p>
          <a:p>
            <a:pPr marL="285750" indent="-285750">
              <a:buClr>
                <a:srgbClr val="002677"/>
              </a:buClr>
            </a:pPr>
            <a:r>
              <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The request must be </a:t>
            </a:r>
            <a:r>
              <a:rPr lang="en-US" sz="1600" b="1"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received within </a:t>
            </a:r>
            <a:r>
              <a:rPr lang="en-US" sz="1600" b="1" dirty="0">
                <a:solidFill>
                  <a:schemeClr val="tx1">
                    <a:lumMod val="50000"/>
                  </a:schemeClr>
                </a:solidFill>
                <a:latin typeface="Arial" panose="020B0604020202020204" pitchFamily="34" charset="0"/>
                <a:ea typeface="Times New Roman" panose="02020603050405020304" pitchFamily="18" charset="0"/>
                <a:cs typeface="Arial" panose="020B0604020202020204" pitchFamily="34" charset="0"/>
              </a:rPr>
              <a:t>365</a:t>
            </a:r>
            <a:r>
              <a:rPr lang="en-US" sz="1600" b="1"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 days </a:t>
            </a:r>
            <a:r>
              <a:rPr lang="en-US" sz="1600" dirty="0">
                <a:solidFill>
                  <a:schemeClr val="tx1">
                    <a:lumMod val="50000"/>
                  </a:schemeClr>
                </a:solidFill>
                <a:effectLst/>
                <a:latin typeface="Arial" panose="020B0604020202020204" pitchFamily="34" charset="0"/>
                <a:ea typeface="Times New Roman" panose="02020603050405020304" pitchFamily="18" charset="0"/>
                <a:cs typeface="Arial" panose="020B0604020202020204" pitchFamily="34" charset="0"/>
              </a:rPr>
              <a:t>after the last date of service.</a:t>
            </a: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 </a:t>
            </a:r>
          </a:p>
          <a:p>
            <a:pPr marL="0" lvl="1" indent="0">
              <a:buClr>
                <a:srgbClr val="002677"/>
              </a:buClr>
              <a:buNone/>
            </a:pPr>
            <a:endPar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Providers submit a retrospective request </a:t>
            </a:r>
            <a:r>
              <a:rPr lang="en-US" sz="1600" b="1"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using the Retrospective Review Cover Sheet </a:t>
            </a: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located at Alaska.optum.com, For Alaska Medicaid Providers, Service Authorizations, under Appeals.</a:t>
            </a:r>
          </a:p>
          <a:p>
            <a:pPr marL="285750" marR="0" indent="-285750">
              <a:spcBef>
                <a:spcPts val="0"/>
              </a:spcBef>
              <a:spcAft>
                <a:spcPts val="0"/>
              </a:spcAft>
              <a:buClr>
                <a:srgbClr val="002677"/>
              </a:buClr>
            </a:pPr>
            <a:endPar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solidFill>
                  <a:schemeClr val="tx1">
                    <a:lumMod val="50000"/>
                  </a:schemeClr>
                </a:solidFill>
                <a:effectLst/>
                <a:latin typeface="Arial" panose="020B0604020202020204" pitchFamily="34" charset="0"/>
                <a:ea typeface="Arial" panose="020B0604020202020204" pitchFamily="34" charset="0"/>
                <a:cs typeface="Arial" panose="020B0604020202020204" pitchFamily="34" charset="0"/>
              </a:rPr>
              <a:t>Do not submit a service authorization form.</a:t>
            </a:r>
            <a:endParaRPr lang="en-US" dirty="0">
              <a:solidFill>
                <a:schemeClr val="tx1">
                  <a:lumMod val="50000"/>
                </a:schemeClr>
              </a:solidFill>
            </a:endParaRPr>
          </a:p>
        </p:txBody>
      </p:sp>
      <p:sp>
        <p:nvSpPr>
          <p:cNvPr id="3" name="Title 2">
            <a:extLst>
              <a:ext uri="{FF2B5EF4-FFF2-40B4-BE49-F238E27FC236}">
                <a16:creationId xmlns:a16="http://schemas.microsoft.com/office/drawing/2014/main" id="{6774A892-21C0-5E3A-20F1-FEE7F497D8B9}"/>
              </a:ext>
            </a:extLst>
          </p:cNvPr>
          <p:cNvSpPr>
            <a:spLocks noGrp="1"/>
          </p:cNvSpPr>
          <p:nvPr>
            <p:ph type="title"/>
          </p:nvPr>
        </p:nvSpPr>
        <p:spPr/>
        <p:txBody>
          <a:bodyPr/>
          <a:lstStyle/>
          <a:p>
            <a:r>
              <a:rPr lang="en-US" dirty="0"/>
              <a:t>Retrospective Review Important Notes</a:t>
            </a:r>
          </a:p>
        </p:txBody>
      </p:sp>
    </p:spTree>
    <p:extLst>
      <p:ext uri="{BB962C8B-B14F-4D97-AF65-F5344CB8AC3E}">
        <p14:creationId xmlns:p14="http://schemas.microsoft.com/office/powerpoint/2010/main" val="205891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73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um Theme">
  <a:themeElements>
    <a:clrScheme name="Optum Color Palette 2022">
      <a:dk1>
        <a:srgbClr val="5A5A5A"/>
      </a:dk1>
      <a:lt1>
        <a:srgbClr val="FFFFFF"/>
      </a:lt1>
      <a:dk2>
        <a:srgbClr val="FF612B"/>
      </a:dk2>
      <a:lt2>
        <a:srgbClr val="D9F6FA"/>
      </a:lt2>
      <a:accent1>
        <a:srgbClr val="5A5A5A"/>
      </a:accent1>
      <a:accent2>
        <a:srgbClr val="5A5A5A"/>
      </a:accent2>
      <a:accent3>
        <a:srgbClr val="5A5A5A"/>
      </a:accent3>
      <a:accent4>
        <a:srgbClr val="5A5A5A"/>
      </a:accent4>
      <a:accent5>
        <a:srgbClr val="5A5A5A"/>
      </a:accent5>
      <a:accent6>
        <a:srgbClr val="002677"/>
      </a:accent6>
      <a:hlink>
        <a:srgbClr val="196ECF"/>
      </a:hlink>
      <a:folHlink>
        <a:srgbClr val="5A5A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2"/>
        </a:solidFill>
        <a:ln cap="rnd">
          <a:noFill/>
          <a:roun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rtl="0" eaLnBrk="1" fontAlgn="auto" hangingPunct="1">
          <a:lnSpc>
            <a:spcPct val="100000"/>
          </a:lnSpc>
          <a:spcBef>
            <a:spcPts val="600"/>
          </a:spcBef>
          <a:spcAft>
            <a:spcPts val="0"/>
          </a:spcAft>
          <a:defRPr sz="1400" b="0" i="0" u="none" baseline="0" dirty="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cap="rnd">
          <a:solidFill>
            <a:schemeClr val="accent6"/>
          </a:solidFill>
          <a:round/>
          <a:headEnd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vert="horz" wrap="square" lIns="0" tIns="0" rIns="0" bIns="0" rtlCol="0">
        <a:spAutoFit/>
      </a:bodyPr>
      <a:lstStyle>
        <a:defPPr algn="l">
          <a:spcBef>
            <a:spcPts val="600"/>
          </a:spcBef>
          <a:defRPr sz="1400" dirty="0"/>
        </a:defPPr>
      </a:lstStyle>
    </a:txDef>
  </a:objectDefaults>
  <a:extraClrSchemeLst/>
  <a:custClrLst>
    <a:custClr name="Warm White">
      <a:srgbClr val="FBF9F4"/>
    </a:custClr>
    <a:custClr name="Blank">
      <a:srgbClr val="FFFFFF"/>
    </a:custClr>
    <a:custClr name="Green Success">
      <a:srgbClr val="007000"/>
    </a:custClr>
    <a:custClr name="Red Alert">
      <a:srgbClr val="C40000"/>
    </a:custClr>
    <a:custClr name="Gold Callout">
      <a:srgbClr val="F5B700"/>
    </a:custClr>
    <a:custClr name="Blank">
      <a:srgbClr val="FFFFFF"/>
    </a:custClr>
    <a:custClr name="Blank">
      <a:srgbClr val="FFFFFF"/>
    </a:custClr>
    <a:custClr name="Lagoon">
      <a:srgbClr val="007C89"/>
    </a:custClr>
    <a:custClr name="Violet">
      <a:srgbClr val="422C88"/>
    </a:custClr>
    <a:custClr name="Strawberry">
      <a:srgbClr val="A32A2E"/>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Rainwater">
      <a:srgbClr val="6FC1B1"/>
    </a:custClr>
    <a:custClr name="Iris">
      <a:srgbClr val="8061BC"/>
    </a:custClr>
    <a:custClr name="Apple">
      <a:srgbClr val="D13F44"/>
    </a:custClr>
  </a:custClrLst>
  <a:extLst>
    <a:ext uri="{05A4C25C-085E-4340-85A3-A5531E510DB2}">
      <thm15:themeFamily xmlns:thm15="http://schemas.microsoft.com/office/thememl/2012/main" name="optum-onscreen-16x9-glg-20220119.potx" id="{876AFBFC-0806-4E33-B4B9-C48CF918509A}" vid="{20D4B2CE-8002-4D19-83CB-864DB030FED5}"/>
    </a:ext>
  </a:extLst>
</a:theme>
</file>

<file path=ppt/theme/theme2.xml><?xml version="1.0" encoding="utf-8"?>
<a:theme xmlns:a="http://schemas.openxmlformats.org/drawingml/2006/main" name="Office Theme">
  <a:themeElements>
    <a:clrScheme name="Optum Color Palette 2022">
      <a:dk1>
        <a:srgbClr val="5A5A5A"/>
      </a:dk1>
      <a:lt1>
        <a:srgbClr val="FFFFFF"/>
      </a:lt1>
      <a:dk2>
        <a:srgbClr val="FF612B"/>
      </a:dk2>
      <a:lt2>
        <a:srgbClr val="D9F6FA"/>
      </a:lt2>
      <a:accent1>
        <a:srgbClr val="5A5A5A"/>
      </a:accent1>
      <a:accent2>
        <a:srgbClr val="5A5A5A"/>
      </a:accent2>
      <a:accent3>
        <a:srgbClr val="5A5A5A"/>
      </a:accent3>
      <a:accent4>
        <a:srgbClr val="5A5A5A"/>
      </a:accent4>
      <a:accent5>
        <a:srgbClr val="5A5A5A"/>
      </a:accent5>
      <a:accent6>
        <a:srgbClr val="002677"/>
      </a:accent6>
      <a:hlink>
        <a:srgbClr val="196ECF"/>
      </a:hlink>
      <a:folHlink>
        <a:srgbClr val="5A5A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ptum Color Palette 2022">
      <a:dk1>
        <a:srgbClr val="5A5A5A"/>
      </a:dk1>
      <a:lt1>
        <a:srgbClr val="FFFFFF"/>
      </a:lt1>
      <a:dk2>
        <a:srgbClr val="FF612B"/>
      </a:dk2>
      <a:lt2>
        <a:srgbClr val="D9F6FA"/>
      </a:lt2>
      <a:accent1>
        <a:srgbClr val="5A5A5A"/>
      </a:accent1>
      <a:accent2>
        <a:srgbClr val="5A5A5A"/>
      </a:accent2>
      <a:accent3>
        <a:srgbClr val="5A5A5A"/>
      </a:accent3>
      <a:accent4>
        <a:srgbClr val="5A5A5A"/>
      </a:accent4>
      <a:accent5>
        <a:srgbClr val="5A5A5A"/>
      </a:accent5>
      <a:accent6>
        <a:srgbClr val="002677"/>
      </a:accent6>
      <a:hlink>
        <a:srgbClr val="196ECF"/>
      </a:hlink>
      <a:folHlink>
        <a:srgbClr val="5A5A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C4147C35D79848B71469F3C1240940" ma:contentTypeVersion="35" ma:contentTypeDescription="Create a new document." ma:contentTypeScope="" ma:versionID="3031a93bac25e6bec3bb9f87bcb55157">
  <xsd:schema xmlns:xsd="http://www.w3.org/2001/XMLSchema" xmlns:xs="http://www.w3.org/2001/XMLSchema" xmlns:p="http://schemas.microsoft.com/office/2006/metadata/properties" xmlns:ns1="http://schemas.microsoft.com/sharepoint/v3" xmlns:ns2="47B6923B-E174-4048-BE9A-D06519A3364C" xmlns:ns3="974725f4-5f72-48db-a797-f3288fcf5be6" xmlns:ns4="47b6923b-e174-4048-be9a-d06519a3364c" targetNamespace="http://schemas.microsoft.com/office/2006/metadata/properties" ma:root="true" ma:fieldsID="8333d52f943bf274ddcce0187b499bf8" ns1:_="" ns2:_="" ns3:_="" ns4:_="">
    <xsd:import namespace="http://schemas.microsoft.com/sharepoint/v3"/>
    <xsd:import namespace="47B6923B-E174-4048-BE9A-D06519A3364C"/>
    <xsd:import namespace="974725f4-5f72-48db-a797-f3288fcf5be6"/>
    <xsd:import namespace="47b6923b-e174-4048-be9a-d06519a3364c"/>
    <xsd:element name="properties">
      <xsd:complexType>
        <xsd:sequence>
          <xsd:element name="documentManagement">
            <xsd:complexType>
              <xsd:all>
                <xsd:element ref="ns2:ImageWidth" minOccurs="0"/>
                <xsd:element ref="ns2:ImageHeight" minOccurs="0"/>
                <xsd:element ref="ns1:PublishingStartDate" minOccurs="0"/>
                <xsd:element ref="ns1:PublishingExpirationDate" minOccurs="0"/>
                <xsd:element ref="ns3:TaxCatchAll" minOccurs="0"/>
                <xsd:element ref="ns3:TaxCatchAllLabel" minOccurs="0"/>
                <xsd:element ref="ns3:CWRMItemUniqueId" minOccurs="0"/>
                <xsd:element ref="ns3:CWRMItemRecordState" minOccurs="0"/>
                <xsd:element ref="ns3:CWRMItemRecordCategory" minOccurs="0"/>
                <xsd:element ref="ns3:CWRMItemRecordClassificationTaxHTField0" minOccurs="0"/>
                <xsd:element ref="ns3:CWRMItemRecordStatus" minOccurs="0"/>
                <xsd:element ref="ns3:CWRMItemRecordDeclaredDate" minOccurs="0"/>
                <xsd:element ref="ns3:CWRMItemRecordVital" minOccurs="0"/>
                <xsd:element ref="ns3:CWRMItemRecordData" minOccurs="0"/>
                <xsd:element ref="ns4:MediaServiceMetadata" minOccurs="0"/>
                <xsd:element ref="ns4:MediaServiceFastMetadata" minOccurs="0"/>
                <xsd:element ref="ns4:MediaServiceAutoKeyPoints" minOccurs="0"/>
                <xsd:element ref="ns4:MediaServiceKeyPoints" minOccurs="0"/>
                <xsd:element ref="ns4:lcf76f155ced4ddcb4097134ff3c332f"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7" nillable="true" ma:displayName="Scheduling Start Date" ma:description="" ma:hidden="true" ma:internalName="PublishingStartDate" ma:readOnly="false">
      <xsd:simpleType>
        <xsd:restriction base="dms:Unknown"/>
      </xsd:simpleType>
    </xsd:element>
    <xsd:element name="PublishingExpirationDate" ma:index="8"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B6923B-E174-4048-BE9A-D06519A3364C" elementFormDefault="qualified">
    <xsd:import namespace="http://schemas.microsoft.com/office/2006/documentManagement/types"/>
    <xsd:import namespace="http://schemas.microsoft.com/office/infopath/2007/PartnerControls"/>
    <xsd:element name="ImageWidth" ma:index="5" nillable="true" ma:displayName="Width" ma:internalName="ImageWidth" ma:readOnly="true">
      <xsd:simpleType>
        <xsd:restriction base="dms:Unknown"/>
      </xsd:simpleType>
    </xsd:element>
    <xsd:element name="ImageHeight" ma:index="6" nillable="true" ma:displayName="Height" ma:internalName="ImageHeigh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4725f4-5f72-48db-a797-f3288fcf5be6"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f8aa8f7-a9be-46d4-9f70-f45099349b57}" ma:internalName="TaxCatchAll" ma:readOnly="false" ma:showField="CatchAllData" ma:web="974725f4-5f72-48db-a797-f3288fcf5be6">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f8aa8f7-a9be-46d4-9f70-f45099349b57}" ma:internalName="TaxCatchAllLabel" ma:readOnly="true" ma:showField="CatchAllDataLabel" ma:web="974725f4-5f72-48db-a797-f3288fcf5be6">
      <xsd:complexType>
        <xsd:complexContent>
          <xsd:extension base="dms:MultiChoiceLookup">
            <xsd:sequence>
              <xsd:element name="Value" type="dms:Lookup" maxOccurs="unbounded" minOccurs="0" nillable="true"/>
            </xsd:sequence>
          </xsd:extension>
        </xsd:complexContent>
      </xsd:complexType>
    </xsd:element>
    <xsd:element name="CWRMItemUniqueId" ma:index="11" nillable="true" ma:displayName="Content ID" ma:description="A universally unique identifier assigned to the item." ma:internalName="CWRMItemUniqueId" ma:readOnly="true">
      <xsd:simpleType>
        <xsd:restriction base="dms:Text"/>
      </xsd:simpleType>
    </xsd:element>
    <xsd:element name="CWRMItemRecordState" ma:index="12" nillable="true" ma:displayName="Record State" ma:description="The current state of this item as it pertains to records management." ma:internalName="CWRMItemRecordState" ma:readOnly="true">
      <xsd:simpleType>
        <xsd:restriction base="dms:Text"/>
      </xsd:simpleType>
    </xsd:element>
    <xsd:element name="CWRMItemRecordCategory" ma:index="13" nillable="true" ma:displayName="Record Category" ma:description="Identifies the current record category for the item." ma:internalName="CWRMItemRecordCategory" ma:readOnly="true">
      <xsd:simpleType>
        <xsd:restriction base="dms:Text"/>
      </xsd:simpleType>
    </xsd:element>
    <xsd:element name="CWRMItemRecordClassificationTaxHTField0" ma:index="14" nillable="true" ma:displayName="Record Classification_0" ma:hidden="true" ma:internalName="CWRMItemRecordClassificationTaxHTField0" ma:readOnly="false">
      <xsd:simpleType>
        <xsd:restriction base="dms:Note"/>
      </xsd:simpleType>
    </xsd:element>
    <xsd:element name="CWRMItemRecordStatus" ma:index="16" nillable="true" ma:displayName="Record Status" ma:description="The current status of this item as it pertains to records management." ma:internalName="CWRMItemRecordStatus" ma:readOnly="true">
      <xsd:simpleType>
        <xsd:restriction base="dms:Text"/>
      </xsd:simpleType>
    </xsd:element>
    <xsd:element name="CWRMItemRecordDeclaredDate" ma:index="17" nillable="true" ma:displayName="Record Declared Date" ma:description="The date and time that the item was declared a record." ma:format="DateTime" ma:internalName="CWRMItemRecordDeclaredDate" ma:readOnly="true">
      <xsd:simpleType>
        <xsd:restriction base="dms:DateTime"/>
      </xsd:simpleType>
    </xsd:element>
    <xsd:element name="CWRMItemRecordVital" ma:index="18" nillable="true" ma:displayName="Record Vital" ma:description="Indicates if this item is considered vital to the organization." ma:internalName="CWRMItemRecordVital" ma:readOnly="true">
      <xsd:simpleType>
        <xsd:restriction base="dms:Boolean"/>
      </xsd:simpleType>
    </xsd:element>
    <xsd:element name="CWRMItemRecordData" ma:index="19" nillable="true" ma:displayName="Record Data" ma:description="Contains system specific record data for the item." ma:hidden="true" ma:internalName="CWRMItemRecordData"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b6923b-e174-4048-be9a-d06519a3364c"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2a6b2b66-40d8-4e06-8a39-adc3ecd4519b" ma:termSetId="09814cd3-568e-fe90-9814-8d621ff8fb84" ma:anchorId="fba54fb3-c3e1-fe81-a776-ca4b69148c4d" ma:open="true" ma:isKeyword="false">
      <xsd:complexType>
        <xsd:sequence>
          <xsd:element ref="pc:Terms" minOccurs="0" maxOccurs="1"/>
        </xsd:sequence>
      </xsd:complex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TaxCatchAll xmlns="974725f4-5f72-48db-a797-f3288fcf5be6" xsi:nil="true"/>
    <CWRMItemRecordClassificationTaxHTField0 xmlns="974725f4-5f72-48db-a797-f3288fcf5be6" xsi:nil="true"/>
    <PublishingExpirationDate xmlns="http://schemas.microsoft.com/sharepoint/v3" xsi:nil="true"/>
    <PublishingStartDate xmlns="http://schemas.microsoft.com/sharepoint/v3" xsi:nil="true"/>
    <CWRMItemRecordData xmlns="974725f4-5f72-48db-a797-f3288fcf5be6" xsi:nil="true"/>
    <lcf76f155ced4ddcb4097134ff3c332f xmlns="47b6923b-e174-4048-be9a-d06519a3364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2B4520E-96EF-4296-8322-65FF474DE2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B6923B-E174-4048-BE9A-D06519A3364C"/>
    <ds:schemaRef ds:uri="974725f4-5f72-48db-a797-f3288fcf5be6"/>
    <ds:schemaRef ds:uri="47b6923b-e174-4048-be9a-d06519a33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F9E8A6-F3B5-4994-A0B6-74EC7D36BB4F}">
  <ds:schemaRefs>
    <ds:schemaRef ds:uri="http://schemas.microsoft.com/sharepoint/v3/contenttype/forms"/>
  </ds:schemaRefs>
</ds:datastoreItem>
</file>

<file path=customXml/itemProps3.xml><?xml version="1.0" encoding="utf-8"?>
<ds:datastoreItem xmlns:ds="http://schemas.openxmlformats.org/officeDocument/2006/customXml" ds:itemID="{8FC66F09-9A0E-4C0F-A415-CF868313C2CB}">
  <ds:schemaRef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47b6923b-e174-4048-be9a-d06519a3364c"/>
    <ds:schemaRef ds:uri="http://schemas.microsoft.com/sharepoint/v3"/>
    <ds:schemaRef ds:uri="47B6923B-E174-4048-BE9A-D06519A3364C"/>
    <ds:schemaRef ds:uri="974725f4-5f72-48db-a797-f3288fcf5be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3120</TotalTime>
  <Words>846</Words>
  <Application>Microsoft Office PowerPoint</Application>
  <PresentationFormat>Widescreen</PresentationFormat>
  <Paragraphs>83</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Wingdings</vt:lpstr>
      <vt:lpstr>Optum Theme</vt:lpstr>
      <vt:lpstr>Retrospective Review Process</vt:lpstr>
      <vt:lpstr>Clinical Retrospective Review </vt:lpstr>
      <vt:lpstr>Clinical Retrospective Review </vt:lpstr>
      <vt:lpstr>Required Documentation for a Retrospective Review</vt:lpstr>
      <vt:lpstr>Clinical Retrospective Review Cover Sheet</vt:lpstr>
      <vt:lpstr>How to Submit a Retrospective Review Request to Optum</vt:lpstr>
      <vt:lpstr>Clinical Retrospective Review Determination</vt:lpstr>
      <vt:lpstr>Retrospective Review Important Notes</vt:lpstr>
      <vt:lpstr>PowerPoint Presentation</vt:lpstr>
    </vt:vector>
  </TitlesOfParts>
  <Company>Optum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on-screen  graphic and  layout guide</dc:title>
  <dc:creator>Sumners, Karen L</dc:creator>
  <dc:description>Optum 2022 template developed by Creative Partners. 16:9 on-screen GLG.</dc:description>
  <cp:lastModifiedBy>Chen, Melissa H</cp:lastModifiedBy>
  <cp:revision>67</cp:revision>
  <dcterms:created xsi:type="dcterms:W3CDTF">2022-01-31T18:37:42Z</dcterms:created>
  <dcterms:modified xsi:type="dcterms:W3CDTF">2023-06-21T05:29:12Z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0x010100A1C4147C35D79848B71469F3C1240940</vt:lpwstr>
  </property>
  <property fmtid="{D5CDD505-2E9C-101B-9397-08002B2CF9AE}" pid="3" name="CWRMItemRecordClassification">
    <vt:lpwstr/>
  </property>
  <property fmtid="{D5CDD505-2E9C-101B-9397-08002B2CF9AE}" pid="4" name="MSIP_Label_a8a73c85-e524-44a6-bd58-7df7ef87be8f_Enabled">
    <vt:lpwstr>true</vt:lpwstr>
  </property>
  <property fmtid="{D5CDD505-2E9C-101B-9397-08002B2CF9AE}" pid="5" name="MSIP_Label_a8a73c85-e524-44a6-bd58-7df7ef87be8f_SetDate">
    <vt:lpwstr>2023-05-11T22:45:20Z</vt:lpwstr>
  </property>
  <property fmtid="{D5CDD505-2E9C-101B-9397-08002B2CF9AE}" pid="6" name="MSIP_Label_a8a73c85-e524-44a6-bd58-7df7ef87be8f_Method">
    <vt:lpwstr>Privileged</vt:lpwstr>
  </property>
  <property fmtid="{D5CDD505-2E9C-101B-9397-08002B2CF9AE}" pid="7" name="MSIP_Label_a8a73c85-e524-44a6-bd58-7df7ef87be8f_Name">
    <vt:lpwstr>Internal Label</vt:lpwstr>
  </property>
  <property fmtid="{D5CDD505-2E9C-101B-9397-08002B2CF9AE}" pid="8" name="MSIP_Label_a8a73c85-e524-44a6-bd58-7df7ef87be8f_SiteId">
    <vt:lpwstr>db05faca-c82a-4b9d-b9c5-0f64b6755421</vt:lpwstr>
  </property>
  <property fmtid="{D5CDD505-2E9C-101B-9397-08002B2CF9AE}" pid="9" name="MSIP_Label_a8a73c85-e524-44a6-bd58-7df7ef87be8f_ActionId">
    <vt:lpwstr>a528b574-407c-4189-bbdc-ab2dc95387fe</vt:lpwstr>
  </property>
  <property fmtid="{D5CDD505-2E9C-101B-9397-08002B2CF9AE}" pid="10" name="MSIP_Label_a8a73c85-e524-44a6-bd58-7df7ef87be8f_ContentBits">
    <vt:lpwstr>0</vt:lpwstr>
  </property>
  <property fmtid="{D5CDD505-2E9C-101B-9397-08002B2CF9AE}" pid="11" name="MediaServiceImageTags">
    <vt:lpwstr/>
  </property>
</Properties>
</file>